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</p:sldIdLst>
  <p:sldSz cx="6858000" cy="9144000" type="screen4x3"/>
  <p:notesSz cx="7559675" cy="10691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91" d="100"/>
          <a:sy n="91" d="100"/>
        </p:scale>
        <p:origin x="343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242964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451656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/>
          </p:nvPr>
        </p:nvSpPr>
        <p:spPr>
          <a:xfrm>
            <a:off x="34272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/>
          </p:nvPr>
        </p:nvSpPr>
        <p:spPr>
          <a:xfrm>
            <a:off x="242964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/>
          </p:nvPr>
        </p:nvSpPr>
        <p:spPr>
          <a:xfrm>
            <a:off x="451656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342720" y="364680"/>
            <a:ext cx="6171840" cy="7076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70" name="PlaceHolder 5"/>
          <p:cNvSpPr>
            <a:spLocks noGrp="1"/>
          </p:cNvSpPr>
          <p:nvPr>
            <p:ph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/>
          </p:nvPr>
        </p:nvSpPr>
        <p:spPr>
          <a:xfrm>
            <a:off x="242964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/>
          </p:nvPr>
        </p:nvSpPr>
        <p:spPr>
          <a:xfrm>
            <a:off x="451656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/>
          </p:nvPr>
        </p:nvSpPr>
        <p:spPr>
          <a:xfrm>
            <a:off x="34272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76" name="PlaceHolder 6"/>
          <p:cNvSpPr>
            <a:spLocks noGrp="1"/>
          </p:cNvSpPr>
          <p:nvPr>
            <p:ph/>
          </p:nvPr>
        </p:nvSpPr>
        <p:spPr>
          <a:xfrm>
            <a:off x="242964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77" name="PlaceHolder 7"/>
          <p:cNvSpPr>
            <a:spLocks noGrp="1"/>
          </p:cNvSpPr>
          <p:nvPr>
            <p:ph/>
          </p:nvPr>
        </p:nvSpPr>
        <p:spPr>
          <a:xfrm>
            <a:off x="451656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342720" y="364680"/>
            <a:ext cx="6171840" cy="7076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lkenförmige Legende 9"/>
          <p:cNvSpPr/>
          <p:nvPr/>
        </p:nvSpPr>
        <p:spPr>
          <a:xfrm>
            <a:off x="225000" y="188640"/>
            <a:ext cx="1616400" cy="1076760"/>
          </a:xfrm>
          <a:prstGeom prst="cloudCallout">
            <a:avLst>
              <a:gd name="adj1" fmla="val -39488"/>
              <a:gd name="adj2" fmla="val 77223"/>
            </a:avLst>
          </a:prstGeom>
          <a:gradFill rotWithShape="0">
            <a:gsLst>
              <a:gs pos="0">
                <a:srgbClr val="2E5F99"/>
              </a:gs>
              <a:gs pos="100000">
                <a:srgbClr val="3C7AC7"/>
              </a:gs>
            </a:gsLst>
            <a:lin ang="16200000"/>
          </a:gradFill>
          <a:ln w="0">
            <a:noFill/>
          </a:ln>
          <a:effectLst>
            <a:outerShdw blurRad="39960" dist="2304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</p:sp>
      <p:pic>
        <p:nvPicPr>
          <p:cNvPr id="5" name="Picture 1" descr="C:\Users\fischi\AppData\Local\Microsoft\Windows\Temporary Internet Files\Content.IE5\ZL88GXRB\MC900298335[1].wmf"/>
          <p:cNvPicPr/>
          <p:nvPr/>
        </p:nvPicPr>
        <p:blipFill>
          <a:blip r:embed="rId14"/>
          <a:stretch/>
        </p:blipFill>
        <p:spPr>
          <a:xfrm>
            <a:off x="585360" y="404640"/>
            <a:ext cx="860760" cy="739080"/>
          </a:xfrm>
          <a:prstGeom prst="rect">
            <a:avLst/>
          </a:prstGeom>
          <a:ln w="0"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de-DE" sz="4400" b="0" strike="noStrike" spc="-1">
                <a:latin typeface="Arial"/>
              </a:rPr>
              <a:t>Format des Titeltextes durch Klicken bearbeiten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3200" b="0" strike="noStrike" spc="-1">
                <a:latin typeface="Arial"/>
              </a:rPr>
              <a:t>Format des Gliederungstextes durch Klicken bearbeiten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800" b="0" strike="noStrike" spc="-1">
                <a:latin typeface="Arial"/>
              </a:rPr>
              <a:t>Zweite Gliederungsebene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latin typeface="Arial"/>
              </a:rPr>
              <a:t>Dritte Gliederungsebene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000" b="0" strike="noStrike" spc="-1">
                <a:latin typeface="Arial"/>
              </a:rPr>
              <a:t>Vierte Gliederungsebene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latin typeface="Arial"/>
              </a:rPr>
              <a:t>Fünfte Gliederungsebene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latin typeface="Arial"/>
              </a:rPr>
              <a:t>Sechste Gliederungsebene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latin typeface="Arial"/>
              </a:rPr>
              <a:t>Siebte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de-DE" sz="4400" b="0" strike="noStrike" spc="-1">
                <a:latin typeface="Arial"/>
              </a:rPr>
              <a:t>Format des Titeltextes durch Klicken bearbeiten</a:t>
            </a: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3200" b="0" strike="noStrike" spc="-1">
                <a:latin typeface="Arial"/>
              </a:rPr>
              <a:t>Format des Gliederungstextes durch Klicken bearbeiten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800" b="0" strike="noStrike" spc="-1">
                <a:latin typeface="Arial"/>
              </a:rPr>
              <a:t>Zweite Gliederungsebene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latin typeface="Arial"/>
              </a:rPr>
              <a:t>Dritte Gliederungsebene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000" b="0" strike="noStrike" spc="-1">
                <a:latin typeface="Arial"/>
              </a:rPr>
              <a:t>Vierte Gliederungsebene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latin typeface="Arial"/>
              </a:rPr>
              <a:t>Fünfte Gliederungsebene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latin typeface="Arial"/>
              </a:rPr>
              <a:t>Sechste Gliederungsebene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latin typeface="Arial"/>
              </a:rPr>
              <a:t>Siebte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2061000" y="251640"/>
            <a:ext cx="4340160" cy="788760"/>
          </a:xfrm>
          <a:prstGeom prst="rect">
            <a:avLst/>
          </a:prstGeom>
          <a:gradFill rotWithShape="0">
            <a:gsLst>
              <a:gs pos="0">
                <a:srgbClr val="D0D0D0"/>
              </a:gs>
              <a:gs pos="100000">
                <a:srgbClr val="EDEDED"/>
              </a:gs>
            </a:gsLst>
            <a:lin ang="16200000"/>
          </a:gradFill>
          <a:ln w="9360">
            <a:solidFill>
              <a:srgbClr val="000000"/>
            </a:solidFill>
            <a:miter/>
          </a:ln>
          <a:effectLst>
            <a:outerShdw blurRad="39960" dist="20160" dir="5400000" rotWithShape="0">
              <a:srgbClr val="000000">
                <a:alpha val="38000"/>
              </a:srgbClr>
            </a:outerShdw>
          </a:effectLst>
        </p:spPr>
        <p:txBody>
          <a:bodyPr lIns="0" tIns="0" rIns="0" bIns="0" numCol="1" spcCol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20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IT Security</a:t>
            </a:r>
            <a:br>
              <a:rPr dirty="0"/>
            </a:br>
            <a:r>
              <a:rPr lang="de-DE" sz="10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Klausur an der Hochschule Karlsruhe – University </a:t>
            </a:r>
            <a:r>
              <a:rPr lang="de-DE" sz="10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of</a:t>
            </a:r>
            <a:r>
              <a:rPr lang="de-DE" sz="10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Applied Sciences </a:t>
            </a:r>
            <a:br>
              <a:rPr dirty="0"/>
            </a:br>
            <a:r>
              <a:rPr lang="de-DE" sz="10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Wintersemester 2023/24, Dienstag, 06.02.2024, 11:00 Uhr</a:t>
            </a:r>
            <a:endParaRPr lang="de-DE" sz="1000" b="0" strike="noStrike" spc="-1" dirty="0"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subTitle"/>
          </p:nvPr>
        </p:nvSpPr>
        <p:spPr>
          <a:xfrm>
            <a:off x="380880" y="1765440"/>
            <a:ext cx="6016680" cy="894600"/>
          </a:xfrm>
          <a:prstGeom prst="rect">
            <a:avLst/>
          </a:prstGeom>
          <a:gradFill rotWithShape="0">
            <a:gsLst>
              <a:gs pos="0">
                <a:srgbClr val="D0D0D0"/>
              </a:gs>
              <a:gs pos="100000">
                <a:srgbClr val="EDEDED"/>
              </a:gs>
            </a:gsLst>
            <a:lin ang="16200000"/>
          </a:gradFill>
          <a:ln w="9360">
            <a:solidFill>
              <a:srgbClr val="000000"/>
            </a:solidFill>
            <a:miter/>
          </a:ln>
          <a:effectLst>
            <a:outerShdw blurRad="39960" dist="20160" dir="5400000" rotWithShape="0">
              <a:srgbClr val="000000">
                <a:alpha val="38000"/>
              </a:srgbClr>
            </a:outerShdw>
          </a:effectLst>
        </p:spPr>
        <p:txBody>
          <a:bodyPr lIns="72000" tIns="72000" rIns="0" bIns="0" numCol="1" spcCol="0" anchor="t">
            <a:noAutofit/>
          </a:bodyPr>
          <a:lstStyle/>
          <a:p>
            <a:pPr marL="228600" indent="-22860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de-DE" sz="16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Name:</a:t>
            </a:r>
            <a:r>
              <a:rPr lang="de-DE" sz="1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___________________         </a:t>
            </a:r>
            <a:r>
              <a:rPr lang="de-DE" sz="16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Punkte:</a:t>
            </a:r>
            <a:r>
              <a:rPr lang="de-DE" sz="1400" b="0" u="sng" strike="noStrike" spc="-1" dirty="0">
                <a:solidFill>
                  <a:srgbClr val="000000"/>
                </a:solidFill>
                <a:uFillTx/>
                <a:latin typeface="Calibri"/>
                <a:ea typeface="DejaVu Sans"/>
              </a:rPr>
              <a:t>______</a:t>
            </a:r>
            <a:r>
              <a:rPr lang="de-DE" sz="16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/</a:t>
            </a:r>
            <a:r>
              <a:rPr lang="de-DE" sz="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100</a:t>
            </a:r>
            <a:r>
              <a:rPr lang="de-DE" sz="10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de-DE" sz="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(40 zum Bestehen)   </a:t>
            </a:r>
            <a:r>
              <a:rPr lang="de-DE" sz="6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       </a:t>
            </a:r>
            <a:r>
              <a:rPr lang="de-DE" sz="16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Note:____</a:t>
            </a:r>
            <a:endParaRPr lang="de-DE" sz="1600" b="0" strike="noStrike" spc="-1" dirty="0">
              <a:latin typeface="Arial"/>
            </a:endParaRPr>
          </a:p>
          <a:p>
            <a:pPr marL="228600" indent="-228600">
              <a:lnSpc>
                <a:spcPct val="100000"/>
              </a:lnSpc>
              <a:spcBef>
                <a:spcPts val="2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de-DE" sz="10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Disclaimer:</a:t>
            </a:r>
            <a:br>
              <a:rPr dirty="0"/>
            </a:br>
            <a:r>
              <a:rPr lang="de-DE" sz="9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- Der Lösungsweg muss bei allen Aufgaben ersichtlich sein</a:t>
            </a:r>
            <a:br>
              <a:rPr lang="de-DE" sz="900" spc="-1" dirty="0">
                <a:latin typeface="Arial"/>
              </a:rPr>
            </a:br>
            <a:r>
              <a:rPr lang="de-DE" sz="9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- Keine Hilfsmittel</a:t>
            </a:r>
            <a:endParaRPr lang="de-DE" sz="900" b="0" strike="noStrike" spc="-1" dirty="0">
              <a:latin typeface="Arial"/>
            </a:endParaRPr>
          </a:p>
        </p:txBody>
      </p:sp>
      <p:sp>
        <p:nvSpPr>
          <p:cNvPr id="80" name="Rectangle 7"/>
          <p:cNvSpPr/>
          <p:nvPr/>
        </p:nvSpPr>
        <p:spPr>
          <a:xfrm>
            <a:off x="380880" y="2939400"/>
            <a:ext cx="6016680" cy="45396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D0D0D0"/>
              </a:gs>
              <a:gs pos="100000">
                <a:srgbClr val="EDEDED"/>
              </a:gs>
            </a:gsLst>
            <a:lin ang="16200000"/>
          </a:gradFill>
          <a:ln>
            <a:solidFill>
              <a:srgbClr val="000000"/>
            </a:solidFill>
          </a:ln>
          <a:effectLst>
            <a:outerShdw blurRad="3996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000" b="0" strike="noStrike" spc="-1">
                <a:solidFill>
                  <a:srgbClr val="000000"/>
                </a:solidFill>
                <a:latin typeface="Calibri"/>
                <a:ea typeface="DejaVu Sans"/>
              </a:rPr>
              <a:t>Aufgabe 1: Begriffswelt</a:t>
            </a:r>
            <a:endParaRPr lang="de-DE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de-DE" sz="1000" b="0" strike="noStrike" spc="-1">
                <a:solidFill>
                  <a:srgbClr val="000000"/>
                </a:solidFill>
                <a:latin typeface="Calibri"/>
                <a:ea typeface="DejaVu Sans"/>
              </a:rPr>
              <a:t>__/10					__/10 Punkte</a:t>
            </a:r>
            <a:endParaRPr lang="de-DE" sz="1000" b="0" strike="noStrike" spc="-1">
              <a:latin typeface="Arial"/>
            </a:endParaRPr>
          </a:p>
        </p:txBody>
      </p:sp>
      <p:sp>
        <p:nvSpPr>
          <p:cNvPr id="81" name="Text Box 21"/>
          <p:cNvSpPr/>
          <p:nvPr/>
        </p:nvSpPr>
        <p:spPr>
          <a:xfrm>
            <a:off x="576360" y="3489120"/>
            <a:ext cx="5821200" cy="2645424"/>
          </a:xfrm>
          <a:prstGeom prst="rect">
            <a:avLst/>
          </a:prstGeom>
          <a:noFill/>
          <a:ln w="254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spcBef>
                <a:spcPts val="241"/>
              </a:spcBef>
            </a:pPr>
            <a:r>
              <a:rPr lang="de-DE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Es ist kalt in Deutschland, daher haben Sie entschieden, die Gunst der Stunde zu nutzen und bauen </a:t>
            </a:r>
            <a:r>
              <a:rPr lang="de-DE" sz="1200" b="0" i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Hola!,</a:t>
            </a:r>
            <a:r>
              <a:rPr lang="de-DE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eine Plattform für Cloud Computing auf Gran Canaria auf, mit Meerwasserkühlung, Mitarbeitern, die auch im Süden arbeiten wollen und günstigem Strom.</a:t>
            </a:r>
            <a:endParaRPr lang="de-DE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endParaRPr lang="de-DE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lang="de-DE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Für die häufig anzutreffenden digitalen Nomaden, die Ihnen bei der Realisierung helfen ist es nötig, die Begriffe aus dem Themenbereich IT Security zu erklären.</a:t>
            </a:r>
            <a:endParaRPr lang="de-DE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endParaRPr lang="de-DE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lang="de-DE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Zum Glück haben Sie die Vorlesung bei </a:t>
            </a:r>
            <a:r>
              <a:rPr lang="de-DE" sz="12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Fischi</a:t>
            </a:r>
            <a:r>
              <a:rPr lang="de-DE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(und vielleicht bei Gio) besucht und können kurz und prägnant die folgenden Begriffe erklären/definieren:</a:t>
            </a:r>
            <a:endParaRPr lang="de-DE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endParaRPr lang="de-DE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lang="de-DE" sz="12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Sniffing</a:t>
            </a:r>
            <a:r>
              <a:rPr lang="de-DE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, statische Redundanz, Wurm, </a:t>
            </a:r>
            <a:r>
              <a:rPr lang="de-DE" sz="12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Pentest</a:t>
            </a:r>
            <a:r>
              <a:rPr lang="de-DE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, ARP-Spoofing, </a:t>
            </a:r>
            <a:r>
              <a:rPr lang="de-DE" sz="12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Heartbeat</a:t>
            </a:r>
            <a:r>
              <a:rPr lang="de-DE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, OWASP, Proxy, </a:t>
            </a:r>
            <a:r>
              <a:rPr lang="de-DE" sz="1200" b="0" strike="noStrike" spc="-1" dirty="0">
                <a:latin typeface="Arial"/>
                <a:ea typeface="DejaVu Sans"/>
              </a:rPr>
              <a:t>Asymmetrische Verschlüsselung, </a:t>
            </a:r>
            <a:r>
              <a:rPr lang="de-DE" sz="1200" b="0" strike="noStrike" spc="-1" dirty="0" err="1">
                <a:latin typeface="Arial"/>
                <a:ea typeface="DejaVu Sans"/>
              </a:rPr>
              <a:t>Anomalieerkennung</a:t>
            </a:r>
            <a:endParaRPr lang="de-DE" sz="12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 1"/>
          <p:cNvSpPr/>
          <p:nvPr/>
        </p:nvSpPr>
        <p:spPr>
          <a:xfrm>
            <a:off x="565560" y="323640"/>
            <a:ext cx="5927760" cy="45396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D0D0D0"/>
              </a:gs>
              <a:gs pos="100000">
                <a:srgbClr val="EDEDED"/>
              </a:gs>
            </a:gsLst>
            <a:lin ang="16200000"/>
          </a:gradFill>
          <a:ln>
            <a:solidFill>
              <a:srgbClr val="000000"/>
            </a:solidFill>
          </a:ln>
          <a:effectLst>
            <a:outerShdw blurRad="3996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0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Aufgabe 2: </a:t>
            </a:r>
            <a:r>
              <a:rPr lang="de-DE" sz="20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Safety</a:t>
            </a:r>
            <a:endParaRPr lang="de-DE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de-DE" sz="1000" b="0" strike="noStrike" spc="-1">
                <a:solidFill>
                  <a:srgbClr val="000000"/>
                </a:solidFill>
                <a:latin typeface="Calibri"/>
                <a:ea typeface="DejaVu Sans"/>
              </a:rPr>
              <a:t>A)__/6   </a:t>
            </a:r>
            <a:r>
              <a:rPr lang="de-DE" sz="10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B) __/7   C)__/7    D)__/</a:t>
            </a:r>
            <a:r>
              <a:rPr lang="de-DE" sz="1000" spc="-1" dirty="0">
                <a:solidFill>
                  <a:srgbClr val="000000"/>
                </a:solidFill>
                <a:latin typeface="Calibri"/>
                <a:ea typeface="DejaVu Sans"/>
              </a:rPr>
              <a:t>8</a:t>
            </a:r>
            <a:r>
              <a:rPr lang="de-DE" sz="10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  </a:t>
            </a:r>
            <a:r>
              <a:rPr lang="de-DE" sz="1000" b="0" strike="noStrike" spc="-1">
                <a:solidFill>
                  <a:srgbClr val="000000"/>
                </a:solidFill>
                <a:latin typeface="Calibri"/>
                <a:ea typeface="DejaVu Sans"/>
              </a:rPr>
              <a:t>E)__/4    </a:t>
            </a:r>
            <a:r>
              <a:rPr lang="de-DE" sz="10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F)__/5	   		__/37 Punkte</a:t>
            </a:r>
            <a:endParaRPr lang="de-DE" sz="1000" b="0" strike="noStrike" spc="-1" dirty="0">
              <a:latin typeface="Arial"/>
            </a:endParaRPr>
          </a:p>
        </p:txBody>
      </p:sp>
      <p:sp>
        <p:nvSpPr>
          <p:cNvPr id="83" name="Text Box 2"/>
          <p:cNvSpPr/>
          <p:nvPr/>
        </p:nvSpPr>
        <p:spPr>
          <a:xfrm>
            <a:off x="565560" y="778320"/>
            <a:ext cx="5927760" cy="4836600"/>
          </a:xfrm>
          <a:prstGeom prst="rect">
            <a:avLst/>
          </a:prstGeom>
          <a:noFill/>
          <a:ln w="254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457200" indent="-457200">
              <a:lnSpc>
                <a:spcPct val="100000"/>
              </a:lnSpc>
              <a:spcBef>
                <a:spcPts val="241"/>
              </a:spcBef>
              <a:buClr>
                <a:srgbClr val="000000"/>
              </a:buClr>
              <a:buFont typeface="StarSymbol"/>
              <a:buAutoNum type="alphaUcParenR"/>
            </a:pPr>
            <a:r>
              <a:rPr lang="de-DE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In der Vorlesung wird zwischen </a:t>
            </a:r>
            <a:r>
              <a:rPr lang="de-DE" sz="12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Safety</a:t>
            </a:r>
            <a:r>
              <a:rPr lang="de-DE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und Security unterschieden. Bitte erklären Sie Ihrem Team bei </a:t>
            </a:r>
            <a:r>
              <a:rPr lang="de-DE" sz="1200" b="0" i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Hola!</a:t>
            </a:r>
            <a:r>
              <a:rPr lang="de-DE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kurz worin der Unterschied besteht. Finden Sie jeweils 3 Schadensszenarien als Beispiel. </a:t>
            </a:r>
            <a:endParaRPr lang="de-DE" sz="1200" b="0" strike="noStrike" spc="-1" dirty="0">
              <a:latin typeface="Arial"/>
            </a:endParaRPr>
          </a:p>
          <a:p>
            <a:pPr marL="457200" indent="-457200">
              <a:lnSpc>
                <a:spcPct val="100000"/>
              </a:lnSpc>
              <a:spcBef>
                <a:spcPts val="241"/>
              </a:spcBef>
              <a:buClr>
                <a:srgbClr val="000000"/>
              </a:buClr>
              <a:buFont typeface="StarSymbol"/>
              <a:buAutoNum type="alphaUcParenR"/>
            </a:pPr>
            <a:r>
              <a:rPr lang="de-DE" sz="1200" b="0" i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Hola! </a:t>
            </a:r>
            <a:r>
              <a:rPr lang="de-DE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Hat zwei Rechenzentren, eines auf Gran Canaria und eines auf Teneriffa, jedes davon hat eine Verfügbarkeit von 80%. Jede Insel ist mit jeweils zwei redundanten Seekabeln (Verfügbarkeit jeweils 50%) ans Internet angeschlossen. </a:t>
            </a:r>
            <a:r>
              <a:rPr lang="de-DE" sz="1200" b="0" i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Hola!</a:t>
            </a:r>
            <a:r>
              <a:rPr lang="de-DE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funktioniert nur, wenn beide RZs laufen und erreichbar sind. Wie hoch ist die Verfügbarkeit von </a:t>
            </a:r>
            <a:r>
              <a:rPr lang="de-DE" sz="1200" b="0" i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Hola!</a:t>
            </a:r>
            <a:r>
              <a:rPr lang="de-DE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?</a:t>
            </a:r>
            <a:endParaRPr lang="de-DE" sz="1200" b="0" strike="noStrike" spc="-1" dirty="0">
              <a:latin typeface="Arial"/>
            </a:endParaRPr>
          </a:p>
          <a:p>
            <a:pPr marL="457200" indent="-457200">
              <a:lnSpc>
                <a:spcPct val="100000"/>
              </a:lnSpc>
              <a:spcBef>
                <a:spcPts val="241"/>
              </a:spcBef>
              <a:buClr>
                <a:srgbClr val="000000"/>
              </a:buClr>
              <a:buFont typeface="StarSymbol"/>
              <a:buAutoNum type="alphaUcParenR"/>
            </a:pPr>
            <a:r>
              <a:rPr lang="de-DE" sz="1200" b="0" strike="noStrike" spc="-1" dirty="0">
                <a:latin typeface="Arial"/>
                <a:ea typeface="DejaVu Sans"/>
              </a:rPr>
              <a:t>Wie würde sich die Gesamtverfügbarkeit verändern wenn Sie ein weiteres für den Betrieb notwendiges RZ auf der dritten Insel Fuerteventura hinzu nehmen? Es hat ebenfalls eine Verfügbarkeit von 80% und ist auch mit 2 Seekabeln (Verfügbarkeit jeweils 50%) ans Internet angeschlossen. </a:t>
            </a:r>
            <a:endParaRPr lang="de-DE" sz="1200" b="0" strike="noStrike" spc="-1" dirty="0">
              <a:latin typeface="Arial"/>
            </a:endParaRPr>
          </a:p>
          <a:p>
            <a:pPr marL="457200" indent="-457200">
              <a:lnSpc>
                <a:spcPct val="100000"/>
              </a:lnSpc>
              <a:spcBef>
                <a:spcPts val="241"/>
              </a:spcBef>
              <a:buClr>
                <a:srgbClr val="000000"/>
              </a:buClr>
              <a:buFont typeface="StarSymbol"/>
              <a:buAutoNum type="alphaUcParenR"/>
            </a:pPr>
            <a:r>
              <a:rPr lang="de-DE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Angenommen, </a:t>
            </a:r>
            <a:r>
              <a:rPr lang="de-DE" sz="1200" b="0" i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Hola!</a:t>
            </a:r>
            <a:r>
              <a:rPr lang="de-DE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würde auch funktionieren, wenn nur mindestens ein RZ auf einer der Inseln funktionieren und erreichbar sein würde – wie wäre dann die Verfügbarkeit von </a:t>
            </a:r>
            <a:r>
              <a:rPr lang="de-DE" sz="1200" b="0" i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Hola!</a:t>
            </a:r>
            <a:r>
              <a:rPr lang="de-DE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?</a:t>
            </a:r>
            <a:endParaRPr lang="de-DE" sz="1200" b="0" strike="noStrike" spc="-1" dirty="0">
              <a:latin typeface="Arial"/>
            </a:endParaRPr>
          </a:p>
          <a:p>
            <a:pPr marL="457200" indent="-457200">
              <a:lnSpc>
                <a:spcPct val="100000"/>
              </a:lnSpc>
              <a:spcBef>
                <a:spcPts val="241"/>
              </a:spcBef>
              <a:buClr>
                <a:srgbClr val="000000"/>
              </a:buClr>
              <a:buFont typeface="StarSymbol"/>
              <a:buAutoNum type="alphaUcParenR"/>
            </a:pPr>
            <a:r>
              <a:rPr lang="de-DE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Die Verfügbarkeit von Software lässt sich eindeutig verbessern durch (bitte ankreuzen):</a:t>
            </a:r>
            <a:br>
              <a:rPr dirty="0"/>
            </a:br>
            <a:r>
              <a:rPr lang="de-DE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[   ] Optimierung der Bootzeiten	[   ] Einsatz von </a:t>
            </a:r>
            <a:r>
              <a:rPr lang="de-DE" sz="12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Watchdogs</a:t>
            </a:r>
            <a:br>
              <a:rPr dirty="0"/>
            </a:br>
            <a:r>
              <a:rPr lang="de-DE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[   ] Herunterfahren der Server	[   ] Vermeidung von Passwörtern</a:t>
            </a:r>
            <a:br>
              <a:rPr dirty="0"/>
            </a:br>
            <a:r>
              <a:rPr lang="de-DE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[   ] Nutzung sicherer Betriebssysteme	[   ] 16bit CPUs </a:t>
            </a:r>
            <a:br>
              <a:rPr dirty="0"/>
            </a:br>
            <a:r>
              <a:rPr lang="de-DE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[   ] geeignete Entwicklungsmethoden	[   ] Vermeidung von Bugfixes</a:t>
            </a:r>
            <a:endParaRPr lang="de-DE" sz="1200" b="0" strike="noStrike" spc="-1" dirty="0">
              <a:latin typeface="Arial"/>
            </a:endParaRPr>
          </a:p>
          <a:p>
            <a:pPr marL="457200" indent="-457200">
              <a:lnSpc>
                <a:spcPct val="100000"/>
              </a:lnSpc>
              <a:spcBef>
                <a:spcPts val="241"/>
              </a:spcBef>
              <a:buClr>
                <a:srgbClr val="000000"/>
              </a:buClr>
              <a:buFont typeface="StarSymbol"/>
              <a:buAutoNum type="alphaUcParenR"/>
            </a:pPr>
            <a:r>
              <a:rPr lang="de-DE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Viele Zertifizierungen basieren darauf, Schutzziele festzulegen und mit Maßnahmen zu versehen. Füllen Sie die untenstehende Tabelle aus, um Ihren Mitarbeitern grob den Zusammenhang darzustellen:</a:t>
            </a:r>
            <a:endParaRPr lang="de-DE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endParaRPr lang="de-DE" sz="1200" b="0" strike="noStrike" spc="-1" dirty="0">
              <a:latin typeface="Arial"/>
            </a:endParaRPr>
          </a:p>
        </p:txBody>
      </p:sp>
      <p:pic>
        <p:nvPicPr>
          <p:cNvPr id="84" name="Grafik 2"/>
          <p:cNvPicPr/>
          <p:nvPr/>
        </p:nvPicPr>
        <p:blipFill>
          <a:blip r:embed="rId2"/>
          <a:stretch/>
        </p:blipFill>
        <p:spPr>
          <a:xfrm>
            <a:off x="1030146" y="5339678"/>
            <a:ext cx="5463174" cy="1570407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9"/>
          <p:cNvSpPr/>
          <p:nvPr/>
        </p:nvSpPr>
        <p:spPr>
          <a:xfrm>
            <a:off x="429120" y="323640"/>
            <a:ext cx="6016680" cy="45396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D0D0D0"/>
              </a:gs>
              <a:gs pos="100000">
                <a:srgbClr val="EDEDED"/>
              </a:gs>
            </a:gsLst>
            <a:lin ang="16200000"/>
          </a:gradFill>
          <a:ln>
            <a:solidFill>
              <a:srgbClr val="000000"/>
            </a:solidFill>
          </a:ln>
          <a:effectLst>
            <a:outerShdw blurRad="3996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0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Aufgabe 3: Security</a:t>
            </a:r>
            <a:endParaRPr lang="de-DE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de-DE" sz="10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A)__/6   B) __/11  C)__/11 D)__/11  E)__/5  F)__/9			__/53 Punkte</a:t>
            </a:r>
            <a:endParaRPr lang="de-DE" sz="1000" b="0" strike="noStrike" spc="-1" dirty="0">
              <a:latin typeface="Arial"/>
            </a:endParaRPr>
          </a:p>
        </p:txBody>
      </p:sp>
      <p:sp>
        <p:nvSpPr>
          <p:cNvPr id="86" name="Text Box 22"/>
          <p:cNvSpPr/>
          <p:nvPr/>
        </p:nvSpPr>
        <p:spPr>
          <a:xfrm>
            <a:off x="360000" y="900000"/>
            <a:ext cx="6092640" cy="6677297"/>
          </a:xfrm>
          <a:prstGeom prst="rect">
            <a:avLst/>
          </a:prstGeom>
          <a:noFill/>
          <a:ln w="254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457200" indent="-457200">
              <a:lnSpc>
                <a:spcPct val="100000"/>
              </a:lnSpc>
              <a:buClr>
                <a:srgbClr val="000000"/>
              </a:buClr>
              <a:buFont typeface="StarSymbol"/>
              <a:buAutoNum type="alphaUcParenR"/>
            </a:pPr>
            <a:r>
              <a:rPr lang="de-DE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Eine Insel ist natürlich die bevorzugte topologische Abwehrmaßnahme Ihres Cloud-Computing Unternehmens. Welche Vor- und Nachteile hat dieses Pattern?</a:t>
            </a:r>
            <a:endParaRPr lang="de-DE" sz="1200" b="0" strike="noStrike" spc="-1" dirty="0">
              <a:latin typeface="Arial"/>
            </a:endParaRPr>
          </a:p>
          <a:p>
            <a:pPr marL="457200" indent="-457200">
              <a:lnSpc>
                <a:spcPct val="100000"/>
              </a:lnSpc>
              <a:spcBef>
                <a:spcPts val="241"/>
              </a:spcBef>
              <a:buClr>
                <a:srgbClr val="000000"/>
              </a:buClr>
              <a:buFont typeface="StarSymbol"/>
              <a:buAutoNum type="alphaUcParenR"/>
            </a:pPr>
            <a:r>
              <a:rPr lang="de-DE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Bei </a:t>
            </a:r>
            <a:r>
              <a:rPr lang="de-DE" sz="1200" b="0" i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Hola! </a:t>
            </a:r>
            <a:r>
              <a:rPr lang="de-DE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Im Web-Interface wurde eine XSS-Lücke entdeckt, die auch schon ausgenutzt wird. </a:t>
            </a:r>
            <a:r>
              <a:rPr lang="de-DE" sz="1200" b="0" strike="noStrike" spc="-1" dirty="0">
                <a:latin typeface="Arial"/>
                <a:ea typeface="DejaVu Sans"/>
              </a:rPr>
              <a:t>Erklären Sie anhand eines Schaubilds den Ablauf wie die XSS Lücke ausgenutzt werden kann. </a:t>
            </a:r>
            <a:r>
              <a:rPr lang="de-DE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Was müssten die Angreifer tun, um daraus eine XSRF-Attacke zu machen? </a:t>
            </a:r>
            <a:endParaRPr lang="de-DE" sz="1200" b="0" strike="noStrike" spc="-1" dirty="0">
              <a:latin typeface="Arial"/>
            </a:endParaRPr>
          </a:p>
          <a:p>
            <a:pPr marL="457200" indent="-457200">
              <a:lnSpc>
                <a:spcPct val="100000"/>
              </a:lnSpc>
              <a:spcBef>
                <a:spcPts val="241"/>
              </a:spcBef>
              <a:buClr>
                <a:srgbClr val="000000"/>
              </a:buClr>
              <a:buFont typeface="StarSymbol"/>
              <a:buAutoNum type="alphaUcParenR"/>
            </a:pPr>
            <a:r>
              <a:rPr lang="de-DE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Nicht nur XSS macht </a:t>
            </a:r>
            <a:r>
              <a:rPr lang="de-DE" sz="1200" b="0" i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Hola!</a:t>
            </a:r>
            <a:r>
              <a:rPr lang="de-DE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zu schaffen, auch DDoS Attacken von Botnetzen aus sind ein ständiger </a:t>
            </a:r>
            <a:r>
              <a:rPr lang="de-DE" sz="12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Threat</a:t>
            </a:r>
            <a:r>
              <a:rPr lang="de-DE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.</a:t>
            </a:r>
            <a:endParaRPr lang="de-DE" sz="1200" b="0" strike="noStrike" spc="-1" dirty="0">
              <a:latin typeface="Arial"/>
            </a:endParaRPr>
          </a:p>
          <a:p>
            <a:pPr marL="914400" lvl="1" indent="-457200">
              <a:lnSpc>
                <a:spcPct val="100000"/>
              </a:lnSpc>
              <a:spcBef>
                <a:spcPts val="241"/>
              </a:spcBef>
              <a:buClr>
                <a:srgbClr val="000000"/>
              </a:buClr>
              <a:buFont typeface="Arial"/>
              <a:buChar char="•"/>
            </a:pPr>
            <a:r>
              <a:rPr lang="de-DE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Welche Eigenschaften haben Bots (mindestens, auch gerade im Vergleich zu anderen Malware-Arten)? </a:t>
            </a:r>
            <a:endParaRPr lang="de-DE" sz="1200" b="0" strike="noStrike" spc="-1" dirty="0">
              <a:latin typeface="Arial"/>
            </a:endParaRPr>
          </a:p>
          <a:p>
            <a:pPr marL="914400" lvl="1" indent="-457200">
              <a:lnSpc>
                <a:spcPct val="100000"/>
              </a:lnSpc>
              <a:spcBef>
                <a:spcPts val="241"/>
              </a:spcBef>
              <a:buClr>
                <a:srgbClr val="000000"/>
              </a:buClr>
              <a:buFont typeface="Arial"/>
              <a:buChar char="•"/>
            </a:pPr>
            <a:r>
              <a:rPr lang="de-DE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Welche Bot-Eigenschaften </a:t>
            </a:r>
            <a:r>
              <a:rPr lang="de-DE" sz="1200" b="0" strike="noStrike" spc="-1">
                <a:solidFill>
                  <a:srgbClr val="000000"/>
                </a:solidFill>
                <a:latin typeface="Arial"/>
                <a:ea typeface="DejaVu Sans"/>
              </a:rPr>
              <a:t>sind nur manchmal </a:t>
            </a:r>
            <a:r>
              <a:rPr lang="de-DE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ausgeprägt?</a:t>
            </a:r>
            <a:endParaRPr lang="de-DE" sz="1200" b="0" strike="noStrike" spc="-1" dirty="0">
              <a:latin typeface="Arial"/>
            </a:endParaRPr>
          </a:p>
          <a:p>
            <a:pPr marL="914400" lvl="1" indent="-457200">
              <a:lnSpc>
                <a:spcPct val="100000"/>
              </a:lnSpc>
              <a:spcBef>
                <a:spcPts val="241"/>
              </a:spcBef>
              <a:buClr>
                <a:srgbClr val="000000"/>
              </a:buClr>
              <a:buFont typeface="Arial"/>
              <a:buChar char="•"/>
            </a:pPr>
            <a:r>
              <a:rPr lang="de-DE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Was ist der Unterschied zwischen </a:t>
            </a:r>
            <a:r>
              <a:rPr lang="de-DE" sz="12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DoS</a:t>
            </a:r>
            <a:r>
              <a:rPr lang="de-DE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und DDoS?</a:t>
            </a:r>
            <a:endParaRPr lang="de-DE" sz="1200" b="0" strike="noStrike" spc="-1" dirty="0">
              <a:latin typeface="Arial"/>
            </a:endParaRPr>
          </a:p>
          <a:p>
            <a:pPr marL="914400" lvl="1" indent="-457200">
              <a:lnSpc>
                <a:spcPct val="100000"/>
              </a:lnSpc>
              <a:spcBef>
                <a:spcPts val="241"/>
              </a:spcBef>
              <a:buClr>
                <a:srgbClr val="000000"/>
              </a:buClr>
              <a:buFont typeface="Arial"/>
              <a:buChar char="•"/>
            </a:pPr>
            <a:r>
              <a:rPr lang="de-DE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Nennen Sie mindestens 3 Maßnahmen, mit denen Sie versuchen können sich vor den DDoS Angriffen durch Bots zu schützen</a:t>
            </a:r>
            <a:endParaRPr lang="de-DE" sz="1200" b="0" strike="noStrike" spc="-1" dirty="0">
              <a:latin typeface="Arial"/>
            </a:endParaRPr>
          </a:p>
          <a:p>
            <a:pPr marL="457200" indent="-457200">
              <a:lnSpc>
                <a:spcPct val="100000"/>
              </a:lnSpc>
              <a:spcBef>
                <a:spcPts val="241"/>
              </a:spcBef>
              <a:buClr>
                <a:srgbClr val="000000"/>
              </a:buClr>
              <a:buFont typeface="StarSymbol"/>
              <a:buAutoNum type="alphaUcParenR"/>
            </a:pPr>
            <a:r>
              <a:rPr lang="de-DE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Sie haben die Vorschläge aus </a:t>
            </a:r>
            <a:r>
              <a:rPr lang="de-DE" sz="1200" b="0" strike="noStrike" spc="-1" dirty="0">
                <a:latin typeface="Arial"/>
                <a:ea typeface="DejaVu Sans"/>
              </a:rPr>
              <a:t>Aufgabe C)</a:t>
            </a:r>
            <a:r>
              <a:rPr lang="de-DE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endlich mit Ihrem Team umgesetzt. Da Sie die Vorlesung von </a:t>
            </a:r>
            <a:r>
              <a:rPr lang="de-DE" sz="12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Fischi</a:t>
            </a:r>
            <a:r>
              <a:rPr lang="de-DE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und Gio besucht haben wissen Sie, dass man seine Sicherheitsmaßnahmen auch (regelmäßig) testen sollte. </a:t>
            </a:r>
            <a:br>
              <a:rPr dirty="0"/>
            </a:br>
            <a:r>
              <a:rPr lang="de-DE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Schreiben Sie in Pseudocode einen Bot den Sie (natürlich auf einer legal gemieteten Infrastruktur bei der Konkurrenz) dazu verwenden können, um DDoS Attacken zu simulieren. </a:t>
            </a:r>
            <a:endParaRPr lang="de-DE" sz="1200" b="0" strike="noStrike" spc="-1" dirty="0">
              <a:latin typeface="Arial"/>
            </a:endParaRPr>
          </a:p>
          <a:p>
            <a:pPr marL="457200" indent="-457200">
              <a:lnSpc>
                <a:spcPct val="100000"/>
              </a:lnSpc>
              <a:spcBef>
                <a:spcPts val="241"/>
              </a:spcBef>
              <a:buClr>
                <a:srgbClr val="000000"/>
              </a:buClr>
              <a:buFont typeface="StarSymbol"/>
              <a:buAutoNum type="alphaUcParenR"/>
            </a:pPr>
            <a:r>
              <a:rPr lang="de-DE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Ordnen Sie die folgenden SSDLC-Aktivitäten der richtigen Phase zu: </a:t>
            </a:r>
            <a:br>
              <a:rPr dirty="0"/>
            </a:br>
            <a:r>
              <a:rPr lang="de-DE" sz="1200" b="0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Anforderungsphase		</a:t>
            </a:r>
            <a:r>
              <a:rPr lang="de-DE" sz="1200" b="0" strike="noStrike" spc="-1" dirty="0" err="1">
                <a:solidFill>
                  <a:srgbClr val="000000"/>
                </a:solidFill>
                <a:latin typeface="Courier New"/>
                <a:ea typeface="DejaVu Sans"/>
              </a:rPr>
              <a:t>Fuzzing</a:t>
            </a:r>
            <a:r>
              <a:rPr lang="de-DE" sz="1200" b="0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 Tests</a:t>
            </a:r>
            <a:br>
              <a:rPr dirty="0"/>
            </a:br>
            <a:r>
              <a:rPr lang="de-DE" sz="1200" b="0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Entwurfsphase			Bedrohungsmodellierung</a:t>
            </a:r>
            <a:br>
              <a:rPr dirty="0"/>
            </a:br>
            <a:r>
              <a:rPr lang="de-DE" sz="1200" b="0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Entwicklungsphase		Reaktionsplan</a:t>
            </a:r>
            <a:br>
              <a:rPr dirty="0"/>
            </a:br>
            <a:r>
              <a:rPr lang="de-DE" sz="1200" b="0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Überprüfungsphase		Risikobewertung</a:t>
            </a:r>
            <a:br>
              <a:rPr dirty="0"/>
            </a:br>
            <a:r>
              <a:rPr lang="de-DE" sz="1200" b="0" strike="noStrike" spc="-1" dirty="0" err="1">
                <a:solidFill>
                  <a:srgbClr val="000000"/>
                </a:solidFill>
                <a:latin typeface="Courier New"/>
                <a:ea typeface="DejaVu Sans"/>
              </a:rPr>
              <a:t>Deploymentphase</a:t>
            </a:r>
            <a:r>
              <a:rPr lang="de-DE" sz="1200" b="0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		Statische Code Analyse </a:t>
            </a:r>
            <a:endParaRPr lang="de-DE" sz="1200" b="0" strike="noStrike" spc="-1" dirty="0">
              <a:latin typeface="Arial"/>
            </a:endParaRPr>
          </a:p>
          <a:p>
            <a:pPr marL="457200" indent="-457200">
              <a:lnSpc>
                <a:spcPct val="100000"/>
              </a:lnSpc>
              <a:spcBef>
                <a:spcPts val="241"/>
              </a:spcBef>
              <a:buClr>
                <a:srgbClr val="000000"/>
              </a:buClr>
              <a:buFont typeface="StarSymbol"/>
              <a:buAutoNum type="alphaUcParenR"/>
            </a:pPr>
            <a:r>
              <a:rPr lang="de-DE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Wenn Ihre Entwickler trotz der konsequenten Nutzung von SSDLC Fehler in der Eingabeverarbeitung machen, kann es zu Buffer Overflows kommen.</a:t>
            </a:r>
            <a:endParaRPr lang="de-DE" sz="1200" b="0" strike="noStrike" spc="-1" dirty="0">
              <a:latin typeface="Arial"/>
            </a:endParaRPr>
          </a:p>
          <a:p>
            <a:pPr marL="914400" lvl="1" indent="-457200">
              <a:lnSpc>
                <a:spcPct val="100000"/>
              </a:lnSpc>
              <a:spcBef>
                <a:spcPts val="241"/>
              </a:spcBef>
              <a:buClr>
                <a:srgbClr val="000000"/>
              </a:buClr>
              <a:buFont typeface="Arial"/>
              <a:buChar char="•"/>
            </a:pPr>
            <a:r>
              <a:rPr lang="de-DE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Formulieren Sie für solch einen Fehler ein einfaches Beispiel in Pseudocode</a:t>
            </a:r>
            <a:endParaRPr lang="de-DE" sz="1200" b="0" strike="noStrike" spc="-1" dirty="0">
              <a:latin typeface="Arial"/>
            </a:endParaRPr>
          </a:p>
          <a:p>
            <a:pPr marL="914400" lvl="1" indent="-457200">
              <a:lnSpc>
                <a:spcPct val="100000"/>
              </a:lnSpc>
              <a:spcBef>
                <a:spcPts val="241"/>
              </a:spcBef>
              <a:buClr>
                <a:srgbClr val="000000"/>
              </a:buClr>
              <a:buFont typeface="Arial"/>
              <a:buChar char="•"/>
            </a:pPr>
            <a:r>
              <a:rPr lang="de-DE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Welche Abhilfen kennen Sie, um Buffer-Overflows vermeiden zu helfen?</a:t>
            </a:r>
            <a:endParaRPr lang="de-DE" sz="1200" b="0" strike="noStrike" spc="-1" dirty="0">
              <a:latin typeface="Arial"/>
            </a:endParaRPr>
          </a:p>
          <a:p>
            <a:pPr marL="914400" lvl="1" indent="-457200">
              <a:lnSpc>
                <a:spcPct val="100000"/>
              </a:lnSpc>
              <a:spcBef>
                <a:spcPts val="241"/>
              </a:spcBef>
              <a:buClr>
                <a:srgbClr val="000000"/>
              </a:buClr>
              <a:buFont typeface="Arial"/>
              <a:buChar char="•"/>
            </a:pPr>
            <a:r>
              <a:rPr lang="de-DE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Eine modernere Variante nennt sich ROP – wie funktioniert diese grob?</a:t>
            </a:r>
          </a:p>
          <a:p>
            <a:pPr marL="914400" lvl="1" indent="-457200">
              <a:lnSpc>
                <a:spcPct val="100000"/>
              </a:lnSpc>
              <a:spcBef>
                <a:spcPts val="241"/>
              </a:spcBef>
              <a:buClr>
                <a:srgbClr val="000000"/>
              </a:buClr>
              <a:buFont typeface="Arial"/>
              <a:buChar char="•"/>
            </a:pPr>
            <a:r>
              <a:rPr lang="de-DE" sz="1200" b="0" strike="noStrike" spc="-1" dirty="0">
                <a:latin typeface="Arial"/>
                <a:ea typeface="DejaVu Sans"/>
              </a:rPr>
              <a:t>Welche Maßnahmen die zum Schutz gegen </a:t>
            </a:r>
            <a:r>
              <a:rPr lang="de-DE" sz="1200" b="0" strike="noStrike" spc="-1" dirty="0" err="1">
                <a:latin typeface="Arial"/>
                <a:ea typeface="DejaVu Sans"/>
              </a:rPr>
              <a:t>Bufferoverflows</a:t>
            </a:r>
            <a:r>
              <a:rPr lang="de-DE" sz="1200" b="0" strike="noStrike" spc="-1" dirty="0">
                <a:latin typeface="Arial"/>
                <a:ea typeface="DejaVu Sans"/>
              </a:rPr>
              <a:t> existieren werden durch ROP ausgehebelt?</a:t>
            </a:r>
            <a:endParaRPr lang="de-DE" sz="12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CloudComputing</Template>
  <TotalTime>0</TotalTime>
  <Words>813</Words>
  <Application>Microsoft Macintosh PowerPoint</Application>
  <PresentationFormat>Bildschirmpräsentation (4:3)</PresentationFormat>
  <Paragraphs>36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3</vt:i4>
      </vt:variant>
    </vt:vector>
  </HeadingPairs>
  <TitlesOfParts>
    <vt:vector size="11" baseType="lpstr">
      <vt:lpstr>Arial</vt:lpstr>
      <vt:lpstr>Calibri</vt:lpstr>
      <vt:lpstr>Courier New</vt:lpstr>
      <vt:lpstr>StarSymbol</vt:lpstr>
      <vt:lpstr>Symbol</vt:lpstr>
      <vt:lpstr>Wingdings</vt:lpstr>
      <vt:lpstr>Office Theme</vt:lpstr>
      <vt:lpstr>Office Theme</vt:lpstr>
      <vt:lpstr>IT Security Klausur an der Hochschule Karlsruhe – University of Applied Sciences  Wintersemester 2023/24, Dienstag, 06.02.2024, 11:00 Uhr</vt:lpstr>
      <vt:lpstr>PowerPoint-Präsentation</vt:lpstr>
      <vt:lpstr>PowerPoint-Präsentation</vt:lpstr>
    </vt:vector>
  </TitlesOfParts>
  <Company>HiLAN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Network Security</dc:title>
  <dc:subject/>
  <dc:creator>Georg Magschok</dc:creator>
  <dc:description/>
  <cp:lastModifiedBy>Georg Magschok</cp:lastModifiedBy>
  <cp:revision>1203</cp:revision>
  <cp:lastPrinted>2024-02-05T16:18:11Z</cp:lastPrinted>
  <dcterms:created xsi:type="dcterms:W3CDTF">1999-06-08T13:15:35Z</dcterms:created>
  <dcterms:modified xsi:type="dcterms:W3CDTF">2024-02-05T16:24:52Z</dcterms:modified>
  <dc:language>de-DE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Bildschirmpräsentation (4:3)</vt:lpwstr>
  </property>
  <property fmtid="{D5CDD505-2E9C-101B-9397-08002B2CF9AE}" pid="3" name="Slides">
    <vt:i4>3</vt:i4>
  </property>
</Properties>
</file>