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"/>
  </p:notesMasterIdLst>
  <p:handoutMasterIdLst>
    <p:handoutMasterId r:id="rId6"/>
  </p:handoutMasterIdLst>
  <p:sldIdLst>
    <p:sldId id="256" r:id="rId2"/>
    <p:sldId id="262" r:id="rId3"/>
    <p:sldId id="257" r:id="rId4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Fischer" initials="M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99FF99"/>
    <a:srgbClr val="FFFFCC"/>
    <a:srgbClr val="4D4D4D"/>
    <a:srgbClr val="1C1C1C"/>
    <a:srgbClr val="77777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64" autoAdjust="0"/>
  </p:normalViewPr>
  <p:slideViewPr>
    <p:cSldViewPr>
      <p:cViewPr varScale="1">
        <p:scale>
          <a:sx n="104" d="100"/>
          <a:sy n="104" d="100"/>
        </p:scale>
        <p:origin x="486" y="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64" y="-7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796" y="1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8604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796" y="8831581"/>
            <a:ext cx="3038604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fld id="{D4AA66E4-3E7F-444A-9664-2E55CBB8A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85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36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0650"/>
            <a:ext cx="1543050" cy="86423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0650"/>
            <a:ext cx="4476750" cy="86423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650"/>
            <a:ext cx="4533900" cy="10223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76400"/>
            <a:ext cx="6172200" cy="7086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AutoNum type="alphaLcParen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8" y="142844"/>
            <a:ext cx="43434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e-DE" sz="2000" dirty="0"/>
              <a:t>IT Security </a:t>
            </a:r>
            <a:br>
              <a:rPr lang="de-DE" sz="2000" dirty="0"/>
            </a:br>
            <a:r>
              <a:rPr lang="de-DE" sz="1000" dirty="0"/>
              <a:t>Klausur an der Hochschule Karlsruhe - Technik und Wirtschaft Wintersemester 2021/22, Mittwoch, 02.02.2022, 14:00 Uhr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0013"/>
            <a:ext cx="6019800" cy="825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de-DE" sz="1600" dirty="0"/>
              <a:t>Name:</a:t>
            </a:r>
            <a:r>
              <a:rPr lang="de-DE" sz="1200" dirty="0"/>
              <a:t>___________________   </a:t>
            </a:r>
            <a:r>
              <a:rPr lang="de-DE" sz="1600" dirty="0"/>
              <a:t>Punkte:</a:t>
            </a:r>
            <a:r>
              <a:rPr lang="de-DE" sz="1400" u="sng" dirty="0"/>
              <a:t>______</a:t>
            </a:r>
            <a:r>
              <a:rPr lang="de-DE" sz="1600" dirty="0"/>
              <a:t>/</a:t>
            </a:r>
            <a:r>
              <a:rPr lang="de-DE" sz="800" dirty="0"/>
              <a:t>100</a:t>
            </a:r>
            <a:r>
              <a:rPr lang="de-DE" sz="1000" dirty="0"/>
              <a:t> </a:t>
            </a:r>
            <a:r>
              <a:rPr lang="de-DE" sz="600" dirty="0"/>
              <a:t>(40 zum Bestehen)    </a:t>
            </a:r>
            <a:r>
              <a:rPr lang="de-DE" sz="1600" dirty="0"/>
              <a:t>Note:____</a:t>
            </a:r>
          </a:p>
          <a:p>
            <a:pPr algn="l" eaLnBrk="1" hangingPunct="1"/>
            <a:r>
              <a:rPr lang="de-DE" sz="1000" b="1" dirty="0"/>
              <a:t>Disclaimer:</a:t>
            </a:r>
            <a:br>
              <a:rPr lang="de-DE" sz="1000" b="1" dirty="0"/>
            </a:br>
            <a:r>
              <a:rPr lang="de-DE" sz="900" dirty="0"/>
              <a:t>- Zugelassene Hilfsmittel: keine ausser Stifte und Lineal</a:t>
            </a:r>
            <a:br>
              <a:rPr lang="de-DE" sz="900" dirty="0"/>
            </a:br>
            <a:r>
              <a:rPr lang="de-DE" sz="900" dirty="0"/>
              <a:t>- Der Lösungsweg muss bei allen Aufgaben ersichtlich sein</a:t>
            </a:r>
          </a:p>
        </p:txBody>
      </p:sp>
      <p:pic>
        <p:nvPicPr>
          <p:cNvPr id="12" name="Grafik 11" descr="root.png"/>
          <p:cNvPicPr>
            <a:picLocks noChangeAspect="1"/>
          </p:cNvPicPr>
          <p:nvPr/>
        </p:nvPicPr>
        <p:blipFill>
          <a:blip r:embed="rId2" cstate="print"/>
          <a:srcRect t="46216"/>
          <a:stretch>
            <a:fillRect/>
          </a:stretch>
        </p:blipFill>
        <p:spPr>
          <a:xfrm>
            <a:off x="214290" y="214282"/>
            <a:ext cx="1653654" cy="42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81000" y="2532063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1: Begriffswelt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__/10					__/10 Punkte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81000" y="3065463"/>
            <a:ext cx="6019800" cy="12372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buNone/>
            </a:pPr>
            <a:r>
              <a:rPr lang="de-DE" sz="1200" dirty="0"/>
              <a:t>Sie sind Haupt-</a:t>
            </a:r>
            <a:r>
              <a:rPr lang="de-DE" sz="1200" dirty="0" err="1"/>
              <a:t>Committer</a:t>
            </a:r>
            <a:r>
              <a:rPr lang="de-DE" sz="1200" dirty="0"/>
              <a:t> des verbreiteten Open-Source Frameworks „log4K“, mit dem vor allem Medienwiedergabe vorzüglich in Überwachungsinfrastrukturen integriert werden kann. </a:t>
            </a:r>
          </a:p>
          <a:p>
            <a:pPr defTabSz="762000">
              <a:buNone/>
            </a:pPr>
            <a:r>
              <a:rPr lang="de-DE" sz="1200" dirty="0"/>
              <a:t>Security hat einen hohen Stellenwert in solch verbreiteten Open-Source Infrastrukturen und Sie bemühen sich um Informationen für die breite Öffentlichkeit. Wie assoziieren Sie die Begriffe in den Spalten A und B? Bitte verbinden!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065206"/>
              </p:ext>
            </p:extLst>
          </p:nvPr>
        </p:nvGraphicFramePr>
        <p:xfrm>
          <a:off x="381000" y="4650824"/>
          <a:ext cx="216024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932">
                <a:tc>
                  <a:txBody>
                    <a:bodyPr/>
                    <a:lstStyle/>
                    <a:p>
                      <a:r>
                        <a:rPr lang="de-DE" sz="1200" dirty="0"/>
                        <a:t>Spalte</a:t>
                      </a:r>
                      <a:r>
                        <a:rPr lang="de-DE" sz="1200" baseline="0" dirty="0"/>
                        <a:t> A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marL="0" indent="-342900" algn="l" defTabSz="914400" rtl="0" eaLnBrk="1" latinLnBrk="0" hangingPunct="1">
                        <a:buNone/>
                      </a:pPr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dirty="0"/>
                        <a:t>Zuverlässigkeit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Statische Redundanz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Hierarchisches Modell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 Level Proxy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</a:t>
                      </a:r>
                      <a:endParaRPr lang="de-DE" sz="12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</a:t>
                      </a:r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Entwurfsphase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 27001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19420"/>
              </p:ext>
            </p:extLst>
          </p:nvPr>
        </p:nvGraphicFramePr>
        <p:xfrm>
          <a:off x="3501008" y="4633020"/>
          <a:ext cx="289979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932">
                <a:tc>
                  <a:txBody>
                    <a:bodyPr/>
                    <a:lstStyle/>
                    <a:p>
                      <a:pPr algn="r"/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algn="r"/>
                      <a:r>
                        <a:rPr lang="de-DE" sz="1200" dirty="0"/>
                        <a:t>Funktionsbeteiligt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Topologische</a:t>
                      </a:r>
                      <a:r>
                        <a:rPr lang="de-DE" sz="1200" baseline="0" dirty="0"/>
                        <a:t> Maßnahme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algn="r"/>
                      <a:r>
                        <a:rPr lang="de-DE" sz="1200" dirty="0"/>
                        <a:t>Protokollschwäche</a:t>
                      </a:r>
                      <a:endParaRPr lang="de-DE" sz="1200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Return </a:t>
                      </a:r>
                      <a:r>
                        <a:rPr lang="de-DE" sz="1200" dirty="0" err="1"/>
                        <a:t>Address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Risiko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algn="r"/>
                      <a:r>
                        <a:rPr lang="de-DE" sz="1200" strike="noStrike" dirty="0"/>
                        <a:t>Zertifizierbar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algn="r"/>
                      <a:r>
                        <a:rPr lang="de-DE" sz="1200" strike="noStrike" dirty="0"/>
                        <a:t>Zeitintervall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/>
                        <a:t>Threat</a:t>
                      </a:r>
                      <a:r>
                        <a:rPr lang="de-DE" sz="1200" dirty="0"/>
                        <a:t> Modelling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strike="noStrike" dirty="0" err="1"/>
                        <a:t>Composed</a:t>
                      </a:r>
                      <a:r>
                        <a:rPr lang="de-DE" sz="1200" strike="noStrike" dirty="0"/>
                        <a:t> </a:t>
                      </a:r>
                      <a:r>
                        <a:rPr lang="de-DE" sz="1200" strike="noStrike" dirty="0" err="1"/>
                        <a:t>of</a:t>
                      </a:r>
                      <a:endParaRPr lang="de-DE" sz="1200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932">
                <a:tc>
                  <a:txBody>
                    <a:bodyPr/>
                    <a:lstStyle/>
                    <a:p>
                      <a:pPr algn="r"/>
                      <a:r>
                        <a:rPr lang="de-DE" sz="1200" dirty="0"/>
                        <a:t>Transportschicht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04664" y="539552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None/>
            </a:pPr>
            <a:r>
              <a:rPr lang="de-DE" sz="2000" dirty="0">
                <a:solidFill>
                  <a:schemeClr val="tx2"/>
                </a:solidFill>
                <a:latin typeface="+mn-lt"/>
              </a:rPr>
              <a:t>Aufgabe 2: Safety</a:t>
            </a:r>
          </a:p>
          <a:p>
            <a:pPr>
              <a:spcBef>
                <a:spcPct val="0"/>
              </a:spcBef>
              <a:buNone/>
            </a:pPr>
            <a:r>
              <a:rPr lang="de-DE" sz="1000" dirty="0">
                <a:solidFill>
                  <a:schemeClr val="tx2"/>
                </a:solidFill>
              </a:rPr>
              <a:t>A)__/8   B)__/8   C)__/</a:t>
            </a:r>
            <a:r>
              <a:rPr lang="de-DE" sz="1000" dirty="0">
                <a:solidFill>
                  <a:schemeClr val="tx1"/>
                </a:solidFill>
              </a:rPr>
              <a:t>6   D)__/6   E)__6	</a:t>
            </a:r>
            <a:r>
              <a:rPr lang="de-DE" sz="1000" dirty="0">
                <a:solidFill>
                  <a:schemeClr val="tx2"/>
                </a:solidFill>
              </a:rPr>
              <a:t>		__/34 Punkte</a:t>
            </a:r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404664" y="1101391"/>
            <a:ext cx="6096000" cy="640790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/>
              <a:t>Wenn Sicherheitslücken in einem so erfolgreichen Projekt wie log4K gefunden werden – dann ist es natürlich enorm wichtig, dass sie schnell gefixt werden. Allerdings gehen Sie als Haupt-</a:t>
            </a:r>
            <a:r>
              <a:rPr lang="de-DE" sz="1200" dirty="0" err="1"/>
              <a:t>Commiter</a:t>
            </a:r>
            <a:r>
              <a:rPr lang="de-DE" sz="1200" dirty="0"/>
              <a:t> sehr gerne Snowboarden, weshalb Ihre Verfügbarkeit nur bei 50% liegt. Ihr Co-</a:t>
            </a:r>
            <a:r>
              <a:rPr lang="de-DE" sz="1200" dirty="0" err="1"/>
              <a:t>Committer</a:t>
            </a:r>
            <a:r>
              <a:rPr lang="de-DE" sz="1200" dirty="0"/>
              <a:t> hat dasselbe Hobby, weswegen er auch nur eine Verfügbarkeit von 50% hat. Ein weiterer </a:t>
            </a:r>
            <a:r>
              <a:rPr lang="de-DE" sz="1200" dirty="0" err="1"/>
              <a:t>Committer</a:t>
            </a:r>
            <a:r>
              <a:rPr lang="de-DE" sz="1200" dirty="0"/>
              <a:t> mag keinen Wintersport und ist daher zu 75% verfügbar. Zudem sind Sie alle auf die </a:t>
            </a:r>
            <a:r>
              <a:rPr lang="de-DE" sz="1200" dirty="0" err="1"/>
              <a:t>Build</a:t>
            </a:r>
            <a:r>
              <a:rPr lang="de-DE" sz="1200" dirty="0"/>
              <a:t> Infrastruktur angewiesen welche, laut dem Anbieter </a:t>
            </a:r>
            <a:r>
              <a:rPr lang="de-DE" sz="1200" dirty="0" err="1"/>
              <a:t>Gridpub</a:t>
            </a:r>
            <a:r>
              <a:rPr lang="de-DE" sz="1200" dirty="0"/>
              <a:t>, eine Verfügbarkeit von 80% bietet. Wie hoch ist die Gesamtverfügbarkeit Ihres Projektes in Bezug auf die Lieferfähigkeit von Bugfixes?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Ein Unternehmen, welches durch die Nutzung von Ihrem Projekt log4K sehr, sehr </a:t>
            </a:r>
            <a:r>
              <a:rPr lang="de-DE" sz="1200" dirty="0" err="1"/>
              <a:t>erfolgReich</a:t>
            </a:r>
            <a:r>
              <a:rPr lang="de-DE" sz="1200" dirty="0"/>
              <a:t> wurde möchte Ihr Projekt finanziell unterstützen. Sie könnten das Geld selbst einstecken und Ihre Verfügbarkeit auf 80% erhöhen (leider indem Sie als Konsequenz etwas weniger Snowboarden gehen) oder einen 2. Anbieter einer alternativen </a:t>
            </a:r>
            <a:r>
              <a:rPr lang="de-DE" sz="1200" dirty="0" err="1"/>
              <a:t>Buildinfrastruktur</a:t>
            </a:r>
            <a:r>
              <a:rPr lang="de-DE" sz="1200" dirty="0"/>
              <a:t> hinzunehmen, der ebenfalls eine Verfügbarkeit von 80% garantiert. Zeigen Sie (durch Berechnung) welche Variante die höhere Gesamtverfügbarkeit Ihres Projektes zur Folge hätte.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Erklären Sie bitte: Handelt es sich bei Ihrer Betrachtung in A) und B) eher um eine Frage der Zuverlässigkeit oder der Verfügbarkeit im Sinne der Vorlesungsdefinition?</a:t>
            </a:r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r>
              <a:rPr lang="de-DE" sz="1200" dirty="0"/>
              <a:t>Die Zuordnung zu verschiedenen Maßnahmen-Klassen ist im Lastenheft wohl auch noch nicht ausgefüllt worden. Bitte helfen Sie, indem Sie die Maßnahmen den Schutzzielen in der unten stehenden Tabelle zuordnen:</a:t>
            </a:r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endParaRPr lang="de-DE" sz="1200" dirty="0"/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endParaRPr lang="de-DE" sz="1200" dirty="0"/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endParaRPr lang="de-DE" sz="1200" dirty="0"/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endParaRPr lang="de-DE" sz="1200" dirty="0"/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endParaRPr lang="de-DE" sz="1200" dirty="0"/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endParaRPr lang="de-DE" sz="1200" dirty="0"/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endParaRPr lang="de-DE" sz="1200" dirty="0"/>
          </a:p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r>
              <a:rPr lang="de-DE" sz="1200" dirty="0"/>
              <a:t>Machen Sie bitte für alle in D) gefundenen Zuordnungen jeweils sehr kurz einen konkreten Umsetzungs- / Implementierungsvorschlag.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22439"/>
              </p:ext>
            </p:extLst>
          </p:nvPr>
        </p:nvGraphicFramePr>
        <p:xfrm>
          <a:off x="908720" y="5341208"/>
          <a:ext cx="5452096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6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</a:rPr>
                        <a:t>Redundanz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</a:rPr>
                        <a:t>„Firewall++“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700" dirty="0">
                          <a:solidFill>
                            <a:schemeClr val="tx1"/>
                          </a:solidFill>
                        </a:rPr>
                        <a:t>Kryptographie</a:t>
                      </a:r>
                      <a:endParaRPr lang="de-DE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>
                          <a:solidFill>
                            <a:schemeClr val="tx1"/>
                          </a:solidFill>
                        </a:rPr>
                        <a:t>Policies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32">
                <a:tc>
                  <a:txBody>
                    <a:bodyPr/>
                    <a:lstStyle/>
                    <a:p>
                      <a:r>
                        <a:rPr lang="de-DE" sz="1000" dirty="0"/>
                        <a:t>Verfügbarkeit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000" dirty="0"/>
                        <a:t>Integrität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56">
                <a:tc>
                  <a:txBody>
                    <a:bodyPr/>
                    <a:lstStyle/>
                    <a:p>
                      <a:r>
                        <a:rPr lang="de-DE" sz="1000" dirty="0"/>
                        <a:t>Vertraulichkeit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000" dirty="0"/>
                        <a:t>Zurechenbarkeit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147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Rechtsverbindlichkeit</a:t>
                      </a:r>
                      <a:endParaRPr lang="de-DE" sz="10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03A9EA1D-0642-48A8-A767-28C2DA14EBC3}"/>
              </a:ext>
            </a:extLst>
          </p:cNvPr>
          <p:cNvSpPr/>
          <p:nvPr/>
        </p:nvSpPr>
        <p:spPr bwMode="auto">
          <a:xfrm>
            <a:off x="5900102" y="2574618"/>
            <a:ext cx="921428" cy="360040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Tipp: Bruchrechnen…</a:t>
            </a:r>
          </a:p>
        </p:txBody>
      </p:sp>
    </p:spTree>
    <p:extLst>
      <p:ext uri="{BB962C8B-B14F-4D97-AF65-F5344CB8AC3E}">
        <p14:creationId xmlns:p14="http://schemas.microsoft.com/office/powerpoint/2010/main" val="426025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32656" y="539552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3: Security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A)__/5   B)__/5   C)__/5   D)__/5   E)__/7   F)__/6   G)__/6   H)__/7  I)__/5  J)__/5     __/56 Punkte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2656" y="1115616"/>
            <a:ext cx="6096000" cy="799603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/>
              <a:t>Für Log4K ist ein sicherer Entwicklungsprozess erforderlich. Ordnen Sie die SSDLC Aktivitäten der richtigen Phase zu: </a:t>
            </a:r>
            <a:br>
              <a:rPr lang="de-DE" sz="1200" dirty="0"/>
            </a:b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Anforderungsphase		</a:t>
            </a:r>
            <a:r>
              <a:rPr lang="de-DE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Fuzzing</a:t>
            </a: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Tests</a:t>
            </a:r>
            <a:b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Entwurfsphase		Bedrohungsmodellierung</a:t>
            </a:r>
            <a:b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Entwicklungsphase		Reaktionsplan</a:t>
            </a:r>
            <a:b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Überprüfungsphase		Risikobewertung</a:t>
            </a:r>
            <a:b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Deploymentphase</a:t>
            </a: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Statische Code Analyse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Neben technischen Maßnahmen sind auch Regeln ein wichtiger Mechanismus, um Security zu stärken. Entwerfen Sie eine </a:t>
            </a:r>
            <a:r>
              <a:rPr lang="de-DE" sz="1200" dirty="0" err="1"/>
              <a:t>Policy</a:t>
            </a:r>
            <a:r>
              <a:rPr lang="de-DE" sz="1200" dirty="0"/>
              <a:t> (min. 5 Regeln) für Freiwillige, die sich an Ihrem Open-Source Projekt bei </a:t>
            </a:r>
            <a:r>
              <a:rPr lang="de-DE" sz="1200" dirty="0" err="1"/>
              <a:t>gridpub</a:t>
            </a:r>
            <a:r>
              <a:rPr lang="de-DE" sz="1200" dirty="0"/>
              <a:t> beteiligen möchten.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Identitäten spielen bei der Sicherheit eine große Rolle. Welche Identitäten auf welchen (Protokoll-) Ebenen kennen Sie bei einem öffentlichen Web-Server? Nennen Sie jeweils eine Möglichkeit, diese zu </a:t>
            </a:r>
            <a:r>
              <a:rPr lang="de-DE" sz="1200" dirty="0" err="1"/>
              <a:t>Spoofen</a:t>
            </a:r>
            <a:r>
              <a:rPr lang="de-DE" sz="1200" dirty="0"/>
              <a:t> und beschreiben Sie im Sinne eines </a:t>
            </a:r>
            <a:r>
              <a:rPr lang="de-DE" sz="1200" dirty="0" err="1"/>
              <a:t>Threat</a:t>
            </a:r>
            <a:r>
              <a:rPr lang="de-DE" sz="1200" dirty="0"/>
              <a:t> Models welche Maßnahmen Sie empfehlen würden um diese Angriffe zu verhindern.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Sie haben im Support-Blog für Ihre Open-Source Software eine Persistent/</a:t>
            </a:r>
            <a:r>
              <a:rPr lang="de-DE" sz="1200" dirty="0" err="1"/>
              <a:t>Stored</a:t>
            </a:r>
            <a:r>
              <a:rPr lang="de-DE" sz="1200" dirty="0"/>
              <a:t> XSS Lücke vom berühmten </a:t>
            </a:r>
            <a:r>
              <a:rPr lang="de-DE" sz="1200" dirty="0" err="1"/>
              <a:t>Bughunter</a:t>
            </a:r>
            <a:r>
              <a:rPr lang="de-DE" sz="1200" dirty="0"/>
              <a:t> Lord "R00b1n ^" gemeldet bekommen. </a:t>
            </a:r>
            <a:br>
              <a:rPr lang="de-DE" sz="1200" dirty="0"/>
            </a:br>
            <a:r>
              <a:rPr lang="de-DE" sz="1200" dirty="0"/>
              <a:t>Welche Konsequenzen kann die Lücke für die Besucher der Webseite haben?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Informieren Sie die Öffentlichkeit, indem Sie (am besten mit Hilfe einer Skizze) erklären, wie so ein XSS Angriff abläuft!</a:t>
            </a:r>
            <a:endParaRPr lang="de-DE" sz="1200" dirty="0">
              <a:solidFill>
                <a:srgbClr val="FF0000"/>
              </a:solidFill>
            </a:endParaRP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Welche Hinweise/Strategien/Regeln könnten Sie Ihren </a:t>
            </a:r>
            <a:r>
              <a:rPr lang="de-DE" sz="1200" dirty="0" err="1"/>
              <a:t>Committern</a:t>
            </a:r>
            <a:r>
              <a:rPr lang="de-DE" sz="1200" dirty="0"/>
              <a:t> geben, damit sie in Zukunft keine XSS Lücken mehr programmieren?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Könnte ein Angreifer mit Hilfe einer XSS Lücke euch ein (D)</a:t>
            </a:r>
            <a:r>
              <a:rPr lang="de-DE" sz="1200" dirty="0" err="1"/>
              <a:t>DoS</a:t>
            </a:r>
            <a:r>
              <a:rPr lang="de-DE" sz="1200" dirty="0"/>
              <a:t> Angriff durchführen? Falls ja: erweitern oder erneuern Sie die Skizze aus E) entsprechend.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Schreiben Sie in Pseudocode einen Scanner, welcher „im Internet“ nach Installationen von log4K sucht und alarmiert wenn die Versionsnummer nicht aktuell ist (und somit eine bekannte Sicherheitslücke existiert).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Beschreiben Sie (kurz) in welchen Phasen ein Cyberangriff üblicherweise abläuft und für jede Phase (in Stichpunkten) was das Ziel der Phase ist.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Sie befassen sich mit Möglichkeiten, die Sicherheitsmechanismen bei der Entwicklung Ihres Open Source </a:t>
            </a:r>
            <a:r>
              <a:rPr lang="de-DE" sz="1200" dirty="0" err="1"/>
              <a:t>projektes</a:t>
            </a:r>
            <a:r>
              <a:rPr lang="de-DE" sz="1200" dirty="0"/>
              <a:t> zertifizieren zu lassen. Welche der folgenden Möglichkeiten spielen können hierzu sicherlich nicht herangezogen werden (bitte streichen):</a:t>
            </a:r>
          </a:p>
          <a:p>
            <a:pPr marL="628650" lvl="1" indent="-171450" defTabSz="762000"/>
            <a:r>
              <a:rPr lang="de-DE" sz="1200" dirty="0"/>
              <a:t>IT 32005</a:t>
            </a:r>
          </a:p>
          <a:p>
            <a:pPr marL="628650" lvl="1" indent="-171450" defTabSz="762000"/>
            <a:r>
              <a:rPr lang="de-DE" sz="1200" dirty="0"/>
              <a:t>ISO Common</a:t>
            </a:r>
          </a:p>
          <a:p>
            <a:pPr marL="628650" lvl="1" indent="-171450" defTabSz="762000"/>
            <a:r>
              <a:rPr lang="de-DE" sz="1200" dirty="0"/>
              <a:t>ISO 27001</a:t>
            </a:r>
          </a:p>
          <a:p>
            <a:pPr marL="628650" lvl="1" indent="-171450" defTabSz="762000"/>
            <a:r>
              <a:rPr lang="de-DE" sz="1200" dirty="0"/>
              <a:t>IT Mundschutz</a:t>
            </a:r>
          </a:p>
          <a:p>
            <a:pPr marL="628650" lvl="1" indent="-171450" defTabSz="762000"/>
            <a:r>
              <a:rPr lang="de-DE" sz="1200" dirty="0"/>
              <a:t>IT-Grundschutz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an_2">
  <a:themeElements>
    <a:clrScheme name="a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866</Words>
  <Application>Microsoft Office PowerPoint</Application>
  <PresentationFormat>Bildschirmpräsentation (4:3)</PresentationFormat>
  <Paragraphs>69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Courier New</vt:lpstr>
      <vt:lpstr>Helvetica</vt:lpstr>
      <vt:lpstr>Wingdings</vt:lpstr>
      <vt:lpstr>an_2</vt:lpstr>
      <vt:lpstr>IT Security  Klausur an der Hochschule Karlsruhe - Technik und Wirtschaft Wintersemester 2021/22, Mittwoch, 02.02.2022, 14:00 Uhr </vt:lpstr>
      <vt:lpstr>PowerPoint-Präsentation</vt:lpstr>
      <vt:lpstr>PowerPoint-Präsentation</vt:lpstr>
    </vt:vector>
  </TitlesOfParts>
  <Company>HiLAN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creator>Georg Magschok</dc:creator>
  <cp:lastModifiedBy>Georg Magschok</cp:lastModifiedBy>
  <cp:revision>846</cp:revision>
  <cp:lastPrinted>2022-02-02T09:55:58Z</cp:lastPrinted>
  <dcterms:created xsi:type="dcterms:W3CDTF">1999-06-08T13:15:35Z</dcterms:created>
  <dcterms:modified xsi:type="dcterms:W3CDTF">2022-02-02T10:39:24Z</dcterms:modified>
</cp:coreProperties>
</file>