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Fischer" initials="M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 varScale="1">
        <p:scale>
          <a:sx n="131" d="100"/>
          <a:sy n="131" d="100"/>
        </p:scale>
        <p:origin x="564" y="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IT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Wintersemester 2021, Mittwoch, 24.02.2021, 14:00 Uhr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3"/>
            <a:ext cx="6019800" cy="825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</a:t>
            </a:r>
            <a:r>
              <a:rPr lang="de-DE" sz="1000" dirty="0" smtClean="0">
                <a:solidFill>
                  <a:schemeClr val="tx2"/>
                </a:solidFill>
              </a:rPr>
              <a:t>10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4890397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)__/8 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)__/8   C)__/6   D)__/8   			__/30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404664" y="5452236"/>
            <a:ext cx="6096000" cy="278845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Beim Satellitennetzwerk ist natürlich die Kommunikationsinfrastruktur eine kritische Komponente. Jeder Satellit besitzt dazu 2 Kommunikationsmodule die jeweils eine Verfügbarkeit von 80% aufweisen. Die Antenne ist mit einer Verfügbarkeit von 99% angegeben und deshalb nur ein Mal vorhanden. Zudem ist natürlich die Energieversorgung entscheidend die durch ein Solarmodul – 60% Verfügbarkeit oder alternativ über eine Batterie (90% Verfügbarkeit) ausgelegt sind. </a:t>
            </a: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 smtClean="0"/>
              <a:t>Wie </a:t>
            </a:r>
            <a:r>
              <a:rPr lang="de-DE" sz="1200" dirty="0" smtClean="0"/>
              <a:t>viele Stunden im Jahr ist ein Satellit statistisch gesehen nicht erreichbar?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Wenn ein drittes Kommunikationsmodul eingebaut würde – wie würde sich die statistische Erreichbarkeit für ein Jahr verändern?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Ihr Investor plant auch eine bemannte Mission zum Mars. Sie sind beauftragt die Anforderungen für die Triebwerkssteuerung zu schreiben – würden Sie hier eher Verfügbarkeit oder Zuverlässigkeit fordern? Begründen Sie Ihre Anforderung. Welche Art von Redundanz würden Sie hier einsetzen</a:t>
            </a:r>
            <a:r>
              <a:rPr lang="de-DE" sz="1200" dirty="0" smtClean="0"/>
              <a:t>?</a:t>
            </a:r>
            <a:endParaRPr lang="de-DE" sz="1200" dirty="0" smtClean="0"/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4588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buNone/>
            </a:pPr>
            <a:r>
              <a:rPr lang="de-DE" sz="1200" dirty="0"/>
              <a:t>Ihr Unternehmen </a:t>
            </a:r>
            <a:r>
              <a:rPr lang="de-DE" sz="1200" dirty="0" err="1"/>
              <a:t>SpaceY</a:t>
            </a:r>
            <a:r>
              <a:rPr lang="de-DE" sz="1200" dirty="0"/>
              <a:t> möchte eine Menge „Cloudlink“ genannte Satelliten in die Erdumlaufbahn schicken.</a:t>
            </a:r>
          </a:p>
          <a:p>
            <a:pPr defTabSz="762000">
              <a:buNone/>
            </a:pPr>
            <a:r>
              <a:rPr lang="de-DE" sz="1200" dirty="0" smtClean="0"/>
              <a:t>Dabei </a:t>
            </a:r>
            <a:r>
              <a:rPr lang="de-DE" sz="1200" dirty="0" smtClean="0"/>
              <a:t>ist natürlich auch die </a:t>
            </a:r>
            <a:r>
              <a:rPr lang="de-DE" sz="1200" dirty="0" err="1" smtClean="0"/>
              <a:t>Cybersecurity</a:t>
            </a:r>
            <a:r>
              <a:rPr lang="de-DE" sz="1200" dirty="0" smtClean="0"/>
              <a:t> ein zentrales Thema. Schreiben Sie für Ihren </a:t>
            </a:r>
            <a:r>
              <a:rPr lang="de-DE" sz="1200" dirty="0"/>
              <a:t>H</a:t>
            </a:r>
            <a:r>
              <a:rPr lang="de-DE" sz="1200" dirty="0" smtClean="0"/>
              <a:t>auptinverstor </a:t>
            </a:r>
            <a:r>
              <a:rPr lang="de-DE" sz="1200" dirty="0" smtClean="0"/>
              <a:t>Anton </a:t>
            </a:r>
            <a:r>
              <a:rPr lang="de-DE" sz="1200" dirty="0" err="1" smtClean="0"/>
              <a:t>Mask</a:t>
            </a:r>
            <a:r>
              <a:rPr lang="de-DE" sz="1200" dirty="0" smtClean="0"/>
              <a:t> zunächst ein Glossar mit kurzen Erklärungen für die folgenden Begriffe aus dem Themenbereich:</a:t>
            </a:r>
          </a:p>
          <a:p>
            <a:pPr defTabSz="762000">
              <a:buNone/>
            </a:pPr>
            <a:r>
              <a:rPr lang="de-DE" sz="1200" dirty="0" smtClean="0"/>
              <a:t>Zero-Trust, </a:t>
            </a:r>
            <a:r>
              <a:rPr lang="de-DE" sz="1200" dirty="0" err="1" smtClean="0"/>
              <a:t>Buffer</a:t>
            </a:r>
            <a:r>
              <a:rPr lang="de-DE" sz="1200" dirty="0" smtClean="0"/>
              <a:t> Overflow</a:t>
            </a:r>
            <a:r>
              <a:rPr lang="de-DE" sz="1200" dirty="0" smtClean="0"/>
              <a:t>, USV, Schutzziele, Proxy, </a:t>
            </a:r>
            <a:r>
              <a:rPr lang="de-DE" sz="1200" dirty="0" err="1" smtClean="0"/>
              <a:t>Threat</a:t>
            </a:r>
            <a:r>
              <a:rPr lang="de-DE" sz="1200" dirty="0" smtClean="0"/>
              <a:t> Model, OWASP </a:t>
            </a:r>
            <a:r>
              <a:rPr lang="de-DE" sz="1200" dirty="0" smtClean="0"/>
              <a:t>Top10,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Virus, ISO 27001, Shell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32656" y="3347864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)__/5   B)__/5   C)__/</a:t>
            </a:r>
            <a:r>
              <a:rPr lang="de-DE" sz="1000" dirty="0">
                <a:solidFill>
                  <a:schemeClr val="tx2"/>
                </a:solidFill>
              </a:rPr>
              <a:t>5</a:t>
            </a:r>
            <a:r>
              <a:rPr lang="de-DE" sz="1000" dirty="0" smtClean="0">
                <a:solidFill>
                  <a:schemeClr val="tx2"/>
                </a:solidFill>
              </a:rPr>
              <a:t>   D)__/5   E)__/5   F)__/7   G)__/6   </a:t>
            </a:r>
            <a:r>
              <a:rPr lang="de-DE" sz="1000" smtClean="0">
                <a:solidFill>
                  <a:schemeClr val="tx2"/>
                </a:solidFill>
              </a:rPr>
              <a:t>H)__/</a:t>
            </a:r>
            <a:r>
              <a:rPr lang="de-DE" sz="1000" dirty="0" smtClean="0">
                <a:solidFill>
                  <a:schemeClr val="tx2"/>
                </a:solidFill>
              </a:rPr>
              <a:t>9</a:t>
            </a:r>
            <a:r>
              <a:rPr lang="de-DE" sz="1000" smtClean="0">
                <a:solidFill>
                  <a:schemeClr val="tx2"/>
                </a:solidFill>
              </a:rPr>
              <a:t>  </a:t>
            </a:r>
            <a:r>
              <a:rPr lang="de-DE" sz="1000" dirty="0" smtClean="0">
                <a:solidFill>
                  <a:schemeClr val="tx2"/>
                </a:solidFill>
              </a:rPr>
              <a:t>I)__/8  J)__/5     __/60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3923928"/>
            <a:ext cx="6096000" cy="43396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/>
              <a:t>Software, die </a:t>
            </a:r>
            <a:r>
              <a:rPr lang="de-DE" sz="1200" dirty="0" smtClean="0"/>
              <a:t>für das </a:t>
            </a:r>
            <a:r>
              <a:rPr lang="de-DE" sz="1200" dirty="0" err="1" smtClean="0"/>
              <a:t>Satelitennetzwerk</a:t>
            </a:r>
            <a:r>
              <a:rPr lang="de-DE" sz="1200" dirty="0" smtClean="0"/>
              <a:t> </a:t>
            </a:r>
            <a:r>
              <a:rPr lang="de-DE" sz="1200" dirty="0"/>
              <a:t>notwendig ist, entsteht in einem Entwicklungsprozess den man in verschiede Phasen unterteilen kann. Ordnen sie die SSDLC Aktivitäten der richtigen Phase zu: </a:t>
            </a:r>
            <a:br>
              <a:rPr lang="de-DE" sz="1200" dirty="0"/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Anforderungsphase		</a:t>
            </a:r>
            <a:r>
              <a:rPr lang="de-DE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Fuzzing</a:t>
            </a: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Tests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Entwurfsphase		</a:t>
            </a: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Bedrohungsmodellierung</a:t>
            </a: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Entwicklungsphase		Reaktionsplan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Überprüfungsphase		Risikobewertung</a:t>
            </a:r>
            <a:b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Deploymentphase</a:t>
            </a:r>
            <a:r>
              <a:rPr lang="de-D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Statische Code </a:t>
            </a: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Analyse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Sie hatten als </a:t>
            </a:r>
            <a:r>
              <a:rPr lang="de-DE" sz="1200" dirty="0" err="1" smtClean="0"/>
              <a:t>Penetrationtester</a:t>
            </a:r>
            <a:r>
              <a:rPr lang="de-DE" sz="1200" dirty="0" smtClean="0"/>
              <a:t> die Aufgabe die Sicherheit des </a:t>
            </a:r>
            <a:r>
              <a:rPr lang="de-DE" sz="1200" dirty="0" err="1" smtClean="0"/>
              <a:t>Cloudlink</a:t>
            </a:r>
            <a:r>
              <a:rPr lang="de-DE" sz="1200" dirty="0" smtClean="0"/>
              <a:t> </a:t>
            </a:r>
            <a:r>
              <a:rPr lang="de-DE" sz="1200" dirty="0" err="1" smtClean="0"/>
              <a:t>Satelitennetzwerkes</a:t>
            </a:r>
            <a:r>
              <a:rPr lang="de-DE" sz="1200" dirty="0" smtClean="0"/>
              <a:t> zu testen. Es ist Ihnen gelungen </a:t>
            </a:r>
            <a:r>
              <a:rPr lang="de-DE" sz="1200" dirty="0" smtClean="0"/>
              <a:t>einen Bot zu schreiben, der mit Hilfe </a:t>
            </a:r>
            <a:r>
              <a:rPr lang="de-DE" sz="1200" dirty="0" smtClean="0"/>
              <a:t>eines </a:t>
            </a:r>
            <a:r>
              <a:rPr lang="de-DE" sz="1200" dirty="0" err="1" smtClean="0"/>
              <a:t>Buffer</a:t>
            </a:r>
            <a:r>
              <a:rPr lang="de-DE" sz="1200" dirty="0" smtClean="0"/>
              <a:t> Overflows alle </a:t>
            </a:r>
            <a:r>
              <a:rPr lang="de-DE" sz="1200" dirty="0" smtClean="0"/>
              <a:t>Satelliten befällt. Skizzieren Sie zur Verdeutlichung der Funktionsweise in Pseudocode diesen Bot</a:t>
            </a:r>
            <a:r>
              <a:rPr lang="de-DE" sz="1200" dirty="0" smtClean="0"/>
              <a:t>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Bei der Ausnutzung solcher </a:t>
            </a:r>
            <a:r>
              <a:rPr lang="de-DE" sz="1200" dirty="0" err="1"/>
              <a:t>Buffer</a:t>
            </a:r>
            <a:r>
              <a:rPr lang="de-DE" sz="1200" dirty="0"/>
              <a:t> Overflows werden oft NOP-Rutschen verwendet. Zu welchem Zweck? Wie lange sollte so eine NOP-Rutsche sein</a:t>
            </a:r>
            <a:r>
              <a:rPr lang="de-DE" sz="1200" dirty="0" smtClean="0"/>
              <a:t>?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Neben </a:t>
            </a:r>
            <a:r>
              <a:rPr lang="de-DE" sz="1200" dirty="0"/>
              <a:t>technischen Maßnahmen sind auch Regeln ein wichtiger Mechanismus, um Security zu stärken. Entwerfen Sie eine </a:t>
            </a:r>
            <a:r>
              <a:rPr lang="de-DE" sz="1200" dirty="0" err="1"/>
              <a:t>Policy</a:t>
            </a:r>
            <a:r>
              <a:rPr lang="de-DE" sz="1200" dirty="0"/>
              <a:t> (min. 5 Regeln) für </a:t>
            </a:r>
            <a:r>
              <a:rPr lang="de-DE" sz="1200" dirty="0" smtClean="0"/>
              <a:t>Admins, </a:t>
            </a:r>
            <a:r>
              <a:rPr lang="de-DE" sz="1200" dirty="0"/>
              <a:t>die </a:t>
            </a:r>
            <a:r>
              <a:rPr lang="de-DE" sz="1200" dirty="0" smtClean="0"/>
              <a:t>Wartungsarbeiten Vor Ort im RZ von </a:t>
            </a:r>
            <a:r>
              <a:rPr lang="de-DE" sz="1200" dirty="0" err="1" smtClean="0"/>
              <a:t>SpaceY</a:t>
            </a:r>
            <a:r>
              <a:rPr lang="de-DE" sz="1200" dirty="0" smtClean="0"/>
              <a:t> vornahmen müssen</a:t>
            </a:r>
            <a:r>
              <a:rPr lang="de-DE" sz="1200" dirty="0" smtClean="0"/>
              <a:t>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Identitäten spielen bei der Sicherheit eine große Rolle. Welche Identitäten auf welchen Ebenen könnte ein Satellit haben? Nennen Sie 3 Möglichkeiten diese zu </a:t>
            </a:r>
            <a:r>
              <a:rPr lang="de-DE" sz="1200" dirty="0" err="1" smtClean="0"/>
              <a:t>Spoofen</a:t>
            </a:r>
            <a:r>
              <a:rPr lang="de-DE" sz="1200" dirty="0" smtClean="0"/>
              <a:t> und beschreiben Sie im Sinne eines </a:t>
            </a:r>
            <a:r>
              <a:rPr lang="de-DE" sz="1200" dirty="0" err="1" smtClean="0"/>
              <a:t>Threat</a:t>
            </a:r>
            <a:r>
              <a:rPr lang="de-DE" sz="1200" dirty="0" smtClean="0"/>
              <a:t> Modells welche Maßnahmen Sie empfehlen würden um </a:t>
            </a:r>
            <a:r>
              <a:rPr lang="de-DE" sz="1200" dirty="0" smtClean="0"/>
              <a:t>diese Angriffe </a:t>
            </a:r>
            <a:r>
              <a:rPr lang="de-DE" sz="1200" dirty="0" smtClean="0"/>
              <a:t>zu verhindern. </a:t>
            </a:r>
          </a:p>
          <a:p>
            <a:pPr defTabSz="762000">
              <a:buNone/>
            </a:pPr>
            <a:endParaRPr lang="de-DE" sz="12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32656" y="899592"/>
            <a:ext cx="6096000" cy="64633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r>
              <a:rPr lang="de-DE" sz="1200" dirty="0" smtClean="0"/>
              <a:t>Die Zuordnung zu verschiedenen Maßnahmen-Klassen ist im Lastenheft wohl auch noch nicht ausgefüllt worden. Bitte helfen Sie, indem Sie die Maßnahmen den Schutzzielen in der unten stehenden Tabelle zuordnen:</a:t>
            </a:r>
          </a:p>
        </p:txBody>
      </p:sp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65112"/>
              </p:ext>
            </p:extLst>
          </p:nvPr>
        </p:nvGraphicFramePr>
        <p:xfrm>
          <a:off x="692696" y="1547664"/>
          <a:ext cx="5452096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6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</a:rPr>
                        <a:t>Redundanz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</a:rPr>
                        <a:t>„Firewall++“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700" dirty="0" smtClean="0">
                          <a:solidFill>
                            <a:schemeClr val="tx1"/>
                          </a:solidFill>
                        </a:rPr>
                        <a:t>Kryptographie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solidFill>
                            <a:schemeClr val="tx1"/>
                          </a:solidFill>
                        </a:rPr>
                        <a:t>Policies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32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Verfügbarkeit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Integrität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56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Vertraulichkeit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Zurechenbarkeit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47">
                <a:tc>
                  <a:txBody>
                    <a:bodyPr/>
                    <a:lstStyle/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Rechtsverbindlichkeit</a:t>
                      </a:r>
                      <a:endParaRPr lang="de-DE" sz="10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188640" y="251520"/>
            <a:ext cx="6096000" cy="862389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 startAt="5"/>
            </a:pPr>
            <a:r>
              <a:rPr lang="de-DE" sz="1200" dirty="0"/>
              <a:t>Welche der folgenden Aussagen sind falsch (bitte streichen): </a:t>
            </a:r>
          </a:p>
          <a:p>
            <a:pPr marL="914400" lvl="1" indent="-457200" defTabSz="762000"/>
            <a:r>
              <a:rPr lang="de-DE" sz="1200" dirty="0" err="1"/>
              <a:t>Stateful</a:t>
            </a:r>
            <a:r>
              <a:rPr lang="de-DE" sz="1200" dirty="0"/>
              <a:t> </a:t>
            </a:r>
            <a:r>
              <a:rPr lang="de-DE" sz="1200" dirty="0" err="1"/>
              <a:t>Insprection</a:t>
            </a:r>
            <a:r>
              <a:rPr lang="de-DE" sz="1200" dirty="0"/>
              <a:t> Filter funktionieren nur mit zustandsbehafteten Protokollen</a:t>
            </a:r>
          </a:p>
          <a:p>
            <a:pPr marL="914400" lvl="1" indent="-457200" defTabSz="762000"/>
            <a:r>
              <a:rPr lang="de-DE" sz="1200" dirty="0"/>
              <a:t>Statische Filter arbeiten mit Heuristiken</a:t>
            </a:r>
          </a:p>
          <a:p>
            <a:pPr marL="914400" lvl="1" indent="-457200" defTabSz="762000"/>
            <a:r>
              <a:rPr lang="de-DE" sz="1200" dirty="0"/>
              <a:t>Beim Erstellen von Filterregeln sollten nur ungewünschte Vorgänge gefiltert werden</a:t>
            </a:r>
          </a:p>
          <a:p>
            <a:pPr marL="914400" lvl="1" indent="-457200" defTabSz="762000"/>
            <a:r>
              <a:rPr lang="de-DE" sz="1200" dirty="0"/>
              <a:t>Intrusion </a:t>
            </a:r>
            <a:r>
              <a:rPr lang="de-DE" sz="1200" dirty="0" err="1"/>
              <a:t>Prevention</a:t>
            </a:r>
            <a:r>
              <a:rPr lang="de-DE" sz="1200" dirty="0"/>
              <a:t> Systeme finden alle Attacken</a:t>
            </a:r>
          </a:p>
          <a:p>
            <a:pPr marL="914400" lvl="1" indent="-457200" defTabSz="762000"/>
            <a:r>
              <a:rPr lang="de-DE" sz="1200" dirty="0"/>
              <a:t>Intrusion </a:t>
            </a:r>
            <a:r>
              <a:rPr lang="de-DE" sz="1200" dirty="0" err="1"/>
              <a:t>Prevention</a:t>
            </a:r>
            <a:r>
              <a:rPr lang="de-DE" sz="1200" dirty="0"/>
              <a:t> Systeme müssen nur einmalig konfiguriert werden</a:t>
            </a:r>
          </a:p>
          <a:p>
            <a:pPr marL="914400" lvl="1" indent="-457200" defTabSz="762000"/>
            <a:r>
              <a:rPr lang="de-DE" sz="1200" dirty="0"/>
              <a:t>Statische Filter schreibt man am besten selbst</a:t>
            </a:r>
          </a:p>
          <a:p>
            <a:pPr marL="914400" lvl="1" indent="-457200" defTabSz="762000"/>
            <a:r>
              <a:rPr lang="de-DE" sz="1200" dirty="0"/>
              <a:t>Dynamische Filter können per Rate Limit implementiert sein</a:t>
            </a:r>
          </a:p>
          <a:p>
            <a:pPr marL="914400" lvl="1" indent="-457200" defTabSz="762000"/>
            <a:r>
              <a:rPr lang="de-DE" sz="1200" dirty="0"/>
              <a:t>Statische Filter lassen sich durch Spoofing täuschen</a:t>
            </a:r>
          </a:p>
          <a:p>
            <a:pPr marL="457200" indent="-457200" defTabSz="762000">
              <a:buFontTx/>
              <a:buAutoNum type="alphaUcParenR" startAt="5"/>
            </a:pPr>
            <a:r>
              <a:rPr lang="de-DE" sz="1200" dirty="0" smtClean="0"/>
              <a:t>Welche der folgenden Strategien dienen insbesondere zum </a:t>
            </a:r>
            <a:r>
              <a:rPr lang="de-DE" sz="1200" dirty="0" err="1" smtClean="0"/>
              <a:t>Denial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Service ?</a:t>
            </a:r>
            <a:endParaRPr lang="de-DE" sz="1200" dirty="0"/>
          </a:p>
          <a:p>
            <a:pPr lvl="1" defTabSz="762000">
              <a:buNone/>
            </a:pPr>
            <a:r>
              <a:rPr lang="de-DE" sz="1200" dirty="0" smtClean="0"/>
              <a:t>[   ] Ausnützen von Protokollschwächen</a:t>
            </a:r>
            <a:endParaRPr lang="de-DE" sz="1200" dirty="0"/>
          </a:p>
          <a:p>
            <a:pPr lvl="1" defTabSz="762000">
              <a:buNone/>
            </a:pPr>
            <a:r>
              <a:rPr lang="de-DE" sz="1200" dirty="0" smtClean="0"/>
              <a:t>[   ] </a:t>
            </a:r>
            <a:r>
              <a:rPr lang="de-DE" sz="1200" dirty="0" err="1" smtClean="0"/>
              <a:t>Social</a:t>
            </a:r>
            <a:r>
              <a:rPr lang="de-DE" sz="1200" dirty="0" smtClean="0"/>
              <a:t> Engineering</a:t>
            </a:r>
          </a:p>
          <a:p>
            <a:pPr lvl="1" defTabSz="762000">
              <a:buNone/>
            </a:pPr>
            <a:r>
              <a:rPr lang="de-DE" sz="1200" dirty="0" smtClean="0"/>
              <a:t>[   ] Überladen von Diensten</a:t>
            </a:r>
          </a:p>
          <a:p>
            <a:pPr lvl="1" defTabSz="762000">
              <a:buNone/>
            </a:pPr>
            <a:r>
              <a:rPr lang="de-DE" sz="1200" dirty="0" smtClean="0"/>
              <a:t>[   ] Lambda 8300</a:t>
            </a:r>
          </a:p>
          <a:p>
            <a:pPr lvl="1" defTabSz="762000">
              <a:buNone/>
            </a:pPr>
            <a:r>
              <a:rPr lang="de-DE" sz="1200" dirty="0" smtClean="0"/>
              <a:t>[   ] Ausnützen von Programmierfehlern</a:t>
            </a:r>
          </a:p>
          <a:p>
            <a:pPr lvl="1" defTabSz="762000">
              <a:buNone/>
            </a:pPr>
            <a:r>
              <a:rPr lang="de-DE" sz="1200" dirty="0" smtClean="0"/>
              <a:t>[   ] Cross Site Request </a:t>
            </a:r>
            <a:r>
              <a:rPr lang="de-DE" sz="1200" dirty="0" err="1" smtClean="0"/>
              <a:t>Forgery</a:t>
            </a:r>
            <a:endParaRPr lang="de-DE" sz="1200" dirty="0" smtClean="0"/>
          </a:p>
          <a:p>
            <a:pPr marL="457200" indent="-457200" defTabSz="762000">
              <a:buFontTx/>
              <a:buAutoNum type="alphaUcParenR" startAt="5"/>
            </a:pPr>
            <a:r>
              <a:rPr lang="de-DE" sz="1200" dirty="0" err="1" smtClean="0"/>
              <a:t>SpaceY</a:t>
            </a:r>
            <a:r>
              <a:rPr lang="de-DE" sz="1200" dirty="0" smtClean="0"/>
              <a:t> ist in letzter Zeit </a:t>
            </a:r>
            <a:r>
              <a:rPr lang="de-DE" sz="1200" dirty="0"/>
              <a:t>Ziel </a:t>
            </a:r>
            <a:r>
              <a:rPr lang="de-DE" sz="1200" dirty="0" smtClean="0"/>
              <a:t>einiger </a:t>
            </a:r>
            <a:r>
              <a:rPr lang="de-DE" sz="1200" dirty="0" err="1"/>
              <a:t>DDoS</a:t>
            </a:r>
            <a:r>
              <a:rPr lang="de-DE" sz="1200" dirty="0"/>
              <a:t> Attacke geworden. </a:t>
            </a:r>
            <a:br>
              <a:rPr lang="de-DE" sz="1200" dirty="0"/>
            </a:br>
            <a:r>
              <a:rPr lang="de-DE" sz="1200" dirty="0"/>
              <a:t>Wie können Sie </a:t>
            </a:r>
            <a:r>
              <a:rPr lang="de-DE" sz="1200" dirty="0" smtClean="0"/>
              <a:t>Ihr Unternehmen davor </a:t>
            </a:r>
            <a:r>
              <a:rPr lang="de-DE" sz="1200" dirty="0"/>
              <a:t>schützen?</a:t>
            </a:r>
          </a:p>
          <a:p>
            <a:pPr marL="457200" indent="-457200" defTabSz="762000">
              <a:buFontTx/>
              <a:buAutoNum type="alphaUcParenR" startAt="5"/>
            </a:pPr>
            <a:r>
              <a:rPr lang="de-DE" sz="1200" dirty="0" smtClean="0"/>
              <a:t>Was kann ein Circuit Level Proxy leisten? Kreuzen Sie an</a:t>
            </a:r>
          </a:p>
          <a:p>
            <a:pPr lvl="1" defTabSz="762000">
              <a:buNone/>
            </a:pPr>
            <a:r>
              <a:rPr lang="de-DE" sz="1200" dirty="0" smtClean="0"/>
              <a:t>[   ] Über Routing-Grenzen hinweg Verbindungen aufbauen</a:t>
            </a:r>
          </a:p>
          <a:p>
            <a:pPr lvl="1" defTabSz="762000">
              <a:buNone/>
            </a:pPr>
            <a:r>
              <a:rPr lang="de-DE" sz="1200" dirty="0" smtClean="0"/>
              <a:t>[   ] Die Bandbreite verdoppeln</a:t>
            </a:r>
          </a:p>
          <a:p>
            <a:pPr lvl="1" defTabSz="762000">
              <a:buNone/>
            </a:pPr>
            <a:r>
              <a:rPr lang="de-DE" sz="1200" dirty="0" smtClean="0"/>
              <a:t>[   ] Client und Server des </a:t>
            </a:r>
            <a:r>
              <a:rPr lang="de-DE" sz="1200" dirty="0" err="1" smtClean="0"/>
              <a:t>Application</a:t>
            </a:r>
            <a:r>
              <a:rPr lang="de-DE" sz="1200" dirty="0" smtClean="0"/>
              <a:t> Level Protokolls implementieren</a:t>
            </a:r>
            <a:endParaRPr lang="de-DE" sz="1200" dirty="0"/>
          </a:p>
          <a:p>
            <a:pPr lvl="1" defTabSz="762000">
              <a:buNone/>
            </a:pPr>
            <a:r>
              <a:rPr lang="de-DE" sz="1200" dirty="0" smtClean="0"/>
              <a:t>[   ] </a:t>
            </a:r>
            <a:r>
              <a:rPr lang="de-DE" sz="1200" dirty="0" err="1" smtClean="0"/>
              <a:t>Social</a:t>
            </a:r>
            <a:r>
              <a:rPr lang="de-DE" sz="1200" dirty="0" smtClean="0"/>
              <a:t> </a:t>
            </a:r>
            <a:r>
              <a:rPr lang="de-DE" sz="1200" dirty="0"/>
              <a:t>Engineering</a:t>
            </a:r>
          </a:p>
          <a:p>
            <a:pPr marL="457200" indent="-457200" defTabSz="762000">
              <a:buFontTx/>
              <a:buAutoNum type="alphaUcParenR" startAt="5"/>
            </a:pPr>
            <a:r>
              <a:rPr lang="de-DE" sz="1200" dirty="0" smtClean="0"/>
              <a:t>Bei </a:t>
            </a:r>
            <a:r>
              <a:rPr lang="de-DE" sz="1200" dirty="0"/>
              <a:t>der Anbindung der Arbeitsplätze in Ihrer </a:t>
            </a:r>
            <a:r>
              <a:rPr lang="de-DE" sz="1200" dirty="0" smtClean="0"/>
              <a:t>Raumfahrtzentrale an Ihre </a:t>
            </a:r>
            <a:r>
              <a:rPr lang="de-DE" sz="1200" dirty="0"/>
              <a:t>Cloud-Server verwenden Sie unter anderem NAT mit folgendem Setup:</a:t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>Die Workstation soll zum Cloud-server zwei HTTPS-Verbindungen aufmachen. Füllen Sie die folgende NAT-Tabelle des NAT-GW mit den dann vorzufindenden Inhalten:</a:t>
            </a:r>
          </a:p>
          <a:p>
            <a:pPr marL="457200" indent="-457200" defTabSz="762000">
              <a:buFontTx/>
              <a:buAutoNum type="alphaUcParenR" startAt="5"/>
            </a:pPr>
            <a:endParaRPr lang="de-DE" sz="1200" dirty="0" smtClean="0"/>
          </a:p>
          <a:p>
            <a:pPr marL="457200" indent="-457200" defTabSz="762000">
              <a:buFontTx/>
              <a:buAutoNum type="alphaUcParenR" startAt="5"/>
            </a:pPr>
            <a:endParaRPr lang="de-DE" sz="1200" dirty="0"/>
          </a:p>
          <a:p>
            <a:pPr marL="457200" indent="-457200" defTabSz="762000">
              <a:buFontTx/>
              <a:buAutoNum type="alphaUcParenR" startAt="5"/>
            </a:pPr>
            <a:endParaRPr lang="de-DE" sz="1200" dirty="0"/>
          </a:p>
        </p:txBody>
      </p:sp>
      <p:cxnSp>
        <p:nvCxnSpPr>
          <p:cNvPr id="4" name="Gerade Verbindung 5"/>
          <p:cNvCxnSpPr/>
          <p:nvPr/>
        </p:nvCxnSpPr>
        <p:spPr>
          <a:xfrm>
            <a:off x="1036601" y="6783496"/>
            <a:ext cx="4613250" cy="1666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2472024" y="6508136"/>
            <a:ext cx="576064" cy="576064"/>
            <a:chOff x="3286116" y="1714488"/>
            <a:chExt cx="900000" cy="900000"/>
          </a:xfrm>
        </p:grpSpPr>
        <p:sp>
          <p:nvSpPr>
            <p:cNvPr id="15" name="Abgerundetes Rechteck 14"/>
            <p:cNvSpPr/>
            <p:nvPr/>
          </p:nvSpPr>
          <p:spPr>
            <a:xfrm>
              <a:off x="3286116" y="1714488"/>
              <a:ext cx="900000" cy="9000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Pfeil in vier Richtungen 15"/>
            <p:cNvSpPr/>
            <p:nvPr/>
          </p:nvSpPr>
          <p:spPr>
            <a:xfrm>
              <a:off x="3357545" y="1785916"/>
              <a:ext cx="720635" cy="720635"/>
            </a:xfrm>
            <a:prstGeom prst="quadArrow">
              <a:avLst>
                <a:gd name="adj1" fmla="val 13665"/>
                <a:gd name="adj2" fmla="val 22500"/>
                <a:gd name="adj3" fmla="val 225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" name="Picture 2" descr="C:\Programme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5" y="6333440"/>
            <a:ext cx="90963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kumente und Einstellungen\fischi\Lokale Einstellungen\Temporary Internet Files\Content.IE5\U5QBOPWN\MCj042479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819" y="6333440"/>
            <a:ext cx="8969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3705635" y="6469469"/>
            <a:ext cx="1074405" cy="72008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Internet</a:t>
            </a:r>
          </a:p>
        </p:txBody>
      </p:sp>
      <p:sp>
        <p:nvSpPr>
          <p:cNvPr id="9" name="Textfeld 12"/>
          <p:cNvSpPr txBox="1">
            <a:spLocks noChangeArrowheads="1"/>
          </p:cNvSpPr>
          <p:nvPr/>
        </p:nvSpPr>
        <p:spPr bwMode="auto">
          <a:xfrm>
            <a:off x="647535" y="5966574"/>
            <a:ext cx="9284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10.0.0.3/27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Workstation</a:t>
            </a:r>
            <a:endParaRPr lang="de-DE" altLang="de-DE" sz="1100" dirty="0"/>
          </a:p>
        </p:txBody>
      </p:sp>
      <p:sp>
        <p:nvSpPr>
          <p:cNvPr id="10" name="Textfeld 13"/>
          <p:cNvSpPr txBox="1">
            <a:spLocks noChangeArrowheads="1"/>
          </p:cNvSpPr>
          <p:nvPr/>
        </p:nvSpPr>
        <p:spPr bwMode="auto">
          <a:xfrm>
            <a:off x="1895960" y="6279867"/>
            <a:ext cx="88838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10.0.0.1/27</a:t>
            </a:r>
            <a:endParaRPr lang="de-DE" altLang="de-DE" sz="1100" dirty="0"/>
          </a:p>
        </p:txBody>
      </p:sp>
      <p:sp>
        <p:nvSpPr>
          <p:cNvPr id="11" name="Textfeld 14"/>
          <p:cNvSpPr txBox="1">
            <a:spLocks noChangeArrowheads="1"/>
          </p:cNvSpPr>
          <p:nvPr/>
        </p:nvSpPr>
        <p:spPr bwMode="auto">
          <a:xfrm>
            <a:off x="2760056" y="6279867"/>
            <a:ext cx="11240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193.196.1.4/31</a:t>
            </a:r>
            <a:endParaRPr lang="de-DE" altLang="de-DE" sz="1100" dirty="0"/>
          </a:p>
        </p:txBody>
      </p:sp>
      <p:sp>
        <p:nvSpPr>
          <p:cNvPr id="12" name="Textfeld 15"/>
          <p:cNvSpPr txBox="1">
            <a:spLocks noChangeArrowheads="1"/>
          </p:cNvSpPr>
          <p:nvPr/>
        </p:nvSpPr>
        <p:spPr bwMode="auto">
          <a:xfrm>
            <a:off x="5217803" y="5966574"/>
            <a:ext cx="10166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/>
              <a:t>1.2.3.4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Cloud-Server</a:t>
            </a:r>
            <a:endParaRPr lang="de-DE" altLang="de-DE" sz="1100" dirty="0"/>
          </a:p>
        </p:txBody>
      </p:sp>
      <p:sp>
        <p:nvSpPr>
          <p:cNvPr id="13" name="Cloud"/>
          <p:cNvSpPr>
            <a:spLocks noChangeAspect="1" noEditPoints="1" noChangeArrowheads="1"/>
          </p:cNvSpPr>
          <p:nvPr/>
        </p:nvSpPr>
        <p:spPr bwMode="auto">
          <a:xfrm>
            <a:off x="1607928" y="6541477"/>
            <a:ext cx="752084" cy="50405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LAN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7"/>
          <p:cNvSpPr txBox="1">
            <a:spLocks noChangeArrowheads="1"/>
          </p:cNvSpPr>
          <p:nvPr/>
        </p:nvSpPr>
        <p:spPr bwMode="auto">
          <a:xfrm>
            <a:off x="2400016" y="7046694"/>
            <a:ext cx="7569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NAT-GW</a:t>
            </a:r>
            <a:endParaRPr lang="de-DE" altLang="de-DE" sz="1100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626" y="7884368"/>
            <a:ext cx="5734749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3914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823</Words>
  <Application>Microsoft Office PowerPoint</Application>
  <PresentationFormat>Bildschirmpräsentation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Courier New</vt:lpstr>
      <vt:lpstr>Helvetica</vt:lpstr>
      <vt:lpstr>Wingdings</vt:lpstr>
      <vt:lpstr>an_2</vt:lpstr>
      <vt:lpstr>IT Security  Klausur an der Hochschule Karlsruhe - Technik und Wirtschaft Wintersemester 2021, Mittwoch, 24.02.2021, 14:00 Uhr </vt:lpstr>
      <vt:lpstr>PowerPoint-Präsentation</vt:lpstr>
      <vt:lpstr>PowerPoint-Präsentation</vt:lpstr>
    </vt:vector>
  </TitlesOfParts>
  <Company>HiLAN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gio</cp:lastModifiedBy>
  <cp:revision>819</cp:revision>
  <cp:lastPrinted>2020-02-12T08:04:07Z</cp:lastPrinted>
  <dcterms:created xsi:type="dcterms:W3CDTF">1999-06-08T13:15:35Z</dcterms:created>
  <dcterms:modified xsi:type="dcterms:W3CDTF">2021-02-23T12:40:12Z</dcterms:modified>
</cp:coreProperties>
</file>