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6858000" cy="9144000" type="screen4x3"/>
  <p:notesSz cx="6797675" cy="9926638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Fischer" initials="MF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996633"/>
    <a:srgbClr val="99FF99"/>
    <a:srgbClr val="FFFFCC"/>
    <a:srgbClr val="4D4D4D"/>
    <a:srgbClr val="1C1C1C"/>
    <a:srgbClr val="777777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78" autoAdjust="0"/>
    <p:restoredTop sz="86364" autoAdjust="0"/>
  </p:normalViewPr>
  <p:slideViewPr>
    <p:cSldViewPr>
      <p:cViewPr>
        <p:scale>
          <a:sx n="160" d="100"/>
          <a:sy n="160" d="100"/>
        </p:scale>
        <p:origin x="172" y="262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2064" y="-77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FontTx/>
              <a:buChar char="–"/>
              <a:defRPr sz="12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1"/>
            <a:ext cx="2946400" cy="496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Char char="–"/>
              <a:defRPr sz="12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7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307"/>
            <a:ext cx="2946400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FontTx/>
              <a:buChar char="–"/>
              <a:defRPr sz="1200" smtClean="0">
                <a:latin typeface="Helvetica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57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0307"/>
            <a:ext cx="2946400" cy="49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FontTx/>
              <a:buChar char="–"/>
              <a:defRPr sz="1200" smtClean="0">
                <a:latin typeface="Helvetica" pitchFamily="34" charset="0"/>
              </a:defRPr>
            </a:lvl1pPr>
          </a:lstStyle>
          <a:p>
            <a:pPr>
              <a:defRPr/>
            </a:pPr>
            <a:fld id="{D4AA66E4-3E7F-444A-9664-2E55CBB8AA2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3850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30360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4972050" y="120650"/>
            <a:ext cx="1543050" cy="864235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42900" y="120650"/>
            <a:ext cx="4476750" cy="864235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42900" y="1676400"/>
            <a:ext cx="3009900" cy="708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505200" y="1676400"/>
            <a:ext cx="3009900" cy="708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120650"/>
            <a:ext cx="4533900" cy="102235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none"/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Titelmasterformat durch Klicken bearbeiten</a:t>
            </a:r>
          </a:p>
        </p:txBody>
      </p:sp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676400"/>
            <a:ext cx="6172200" cy="7086600"/>
          </a:xfrm>
          <a:prstGeom prst="rect">
            <a:avLst/>
          </a:prstGeom>
          <a:noFill/>
          <a:ln w="25400" algn="ctr">
            <a:solidFill>
              <a:srgbClr val="80008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  <p:sldLayoutId id="2147483655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609600" indent="-609600" algn="l" rtl="0" eaLnBrk="0" fontAlgn="base" hangingPunct="0">
        <a:spcBef>
          <a:spcPct val="20000"/>
        </a:spcBef>
        <a:spcAft>
          <a:spcPct val="0"/>
        </a:spcAft>
        <a:buAutoNum type="alphaLcParenR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90600" indent="-5334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371600" indent="-4572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752600" indent="-3810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09800" indent="-3810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670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242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5814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38600" indent="-3810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71678" y="142844"/>
            <a:ext cx="4343400" cy="990600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eaLnBrk="1" hangingPunct="1"/>
            <a:r>
              <a:rPr lang="de-DE" sz="2000" dirty="0" smtClean="0"/>
              <a:t>IT Security </a:t>
            </a:r>
            <a:br>
              <a:rPr lang="de-DE" sz="2000" dirty="0" smtClean="0"/>
            </a:br>
            <a:r>
              <a:rPr lang="de-DE" sz="1000" dirty="0" smtClean="0"/>
              <a:t>Klausur an der Hochschule Karlsruhe - Technik und Wirtschaft Wintersemester 2018/19, Mittwoch, 20.02.2019, 14:00 Uhr 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370013"/>
            <a:ext cx="6019800" cy="82572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l" eaLnBrk="1" hangingPunct="1"/>
            <a:r>
              <a:rPr lang="de-DE" sz="1600" dirty="0" smtClean="0"/>
              <a:t>Name:</a:t>
            </a:r>
            <a:r>
              <a:rPr lang="de-DE" sz="1200" dirty="0" smtClean="0"/>
              <a:t>___________________   </a:t>
            </a:r>
            <a:r>
              <a:rPr lang="de-DE" sz="1600" dirty="0" smtClean="0"/>
              <a:t>Punkte:</a:t>
            </a:r>
            <a:r>
              <a:rPr lang="de-DE" sz="1400" u="sng" dirty="0" smtClean="0"/>
              <a:t>______</a:t>
            </a:r>
            <a:r>
              <a:rPr lang="de-DE" sz="1600" dirty="0" smtClean="0"/>
              <a:t>/</a:t>
            </a:r>
            <a:r>
              <a:rPr lang="de-DE" sz="800" dirty="0" smtClean="0"/>
              <a:t>100</a:t>
            </a:r>
            <a:r>
              <a:rPr lang="de-DE" sz="1000" dirty="0" smtClean="0"/>
              <a:t> </a:t>
            </a:r>
            <a:r>
              <a:rPr lang="de-DE" sz="600" dirty="0" smtClean="0"/>
              <a:t>(40 zum Bestehen)    </a:t>
            </a:r>
            <a:r>
              <a:rPr lang="de-DE" sz="1600" dirty="0" smtClean="0"/>
              <a:t>Note:____</a:t>
            </a:r>
          </a:p>
          <a:p>
            <a:pPr algn="l" eaLnBrk="1" hangingPunct="1"/>
            <a:r>
              <a:rPr lang="de-DE" sz="1000" b="1" dirty="0" smtClean="0"/>
              <a:t>Disclaimer:</a:t>
            </a:r>
            <a:br>
              <a:rPr lang="de-DE" sz="1000" b="1" dirty="0" smtClean="0"/>
            </a:br>
            <a:r>
              <a:rPr lang="de-DE" sz="900" dirty="0" smtClean="0"/>
              <a:t>- Zugelassene Hilfsmittel: keine ausser Stifte und Lineal</a:t>
            </a:r>
            <a:br>
              <a:rPr lang="de-DE" sz="900" dirty="0" smtClean="0"/>
            </a:br>
            <a:r>
              <a:rPr lang="de-DE" sz="900" dirty="0" smtClean="0"/>
              <a:t>- Der Lösungsweg muss bei allen Aufgaben ersichtlich sein</a:t>
            </a:r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381000" y="2532063"/>
            <a:ext cx="6019800" cy="4572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0"/>
              </a:spcBef>
              <a:buFontTx/>
              <a:buNone/>
            </a:pPr>
            <a:r>
              <a:rPr lang="de-DE" sz="2000" dirty="0">
                <a:solidFill>
                  <a:schemeClr val="tx2"/>
                </a:solidFill>
              </a:rPr>
              <a:t>Aufgabe 1: Begriffswelt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de-DE" sz="1000" dirty="0">
                <a:solidFill>
                  <a:schemeClr val="tx2"/>
                </a:solidFill>
              </a:rPr>
              <a:t>__/10					__/</a:t>
            </a:r>
            <a:r>
              <a:rPr lang="de-DE" sz="1000" dirty="0" smtClean="0">
                <a:solidFill>
                  <a:schemeClr val="tx2"/>
                </a:solidFill>
              </a:rPr>
              <a:t>10 </a:t>
            </a:r>
            <a:r>
              <a:rPr lang="de-DE" sz="1000" dirty="0">
                <a:solidFill>
                  <a:schemeClr val="tx2"/>
                </a:solidFill>
              </a:rPr>
              <a:t>Punkte</a:t>
            </a:r>
            <a:endParaRPr lang="de-DE" sz="2000" dirty="0">
              <a:solidFill>
                <a:schemeClr val="tx2"/>
              </a:solidFill>
            </a:endParaRPr>
          </a:p>
        </p:txBody>
      </p:sp>
      <p:sp>
        <p:nvSpPr>
          <p:cNvPr id="1030" name="Rectangle 9"/>
          <p:cNvSpPr>
            <a:spLocks noChangeArrowheads="1"/>
          </p:cNvSpPr>
          <p:nvPr/>
        </p:nvSpPr>
        <p:spPr bwMode="auto">
          <a:xfrm>
            <a:off x="404664" y="4355976"/>
            <a:ext cx="6019800" cy="4572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0"/>
              </a:spcBef>
              <a:buNone/>
            </a:pPr>
            <a:r>
              <a:rPr lang="de-DE" sz="2000" dirty="0">
                <a:solidFill>
                  <a:schemeClr val="tx2"/>
                </a:solidFill>
                <a:latin typeface="+mn-lt"/>
              </a:rPr>
              <a:t>Aufgabe 2: </a:t>
            </a:r>
            <a:r>
              <a:rPr lang="de-DE" sz="2000" dirty="0" smtClean="0">
                <a:solidFill>
                  <a:schemeClr val="tx2"/>
                </a:solidFill>
                <a:latin typeface="+mn-lt"/>
              </a:rPr>
              <a:t>Safety</a:t>
            </a:r>
            <a:endParaRPr lang="de-DE" sz="2000" dirty="0">
              <a:solidFill>
                <a:schemeClr val="tx2"/>
              </a:solidFill>
              <a:latin typeface="+mn-lt"/>
            </a:endParaRPr>
          </a:p>
          <a:p>
            <a:pPr>
              <a:spcBef>
                <a:spcPct val="0"/>
              </a:spcBef>
              <a:buNone/>
            </a:pPr>
            <a:r>
              <a:rPr lang="de-DE" sz="1000" dirty="0">
                <a:solidFill>
                  <a:schemeClr val="tx2"/>
                </a:solidFill>
              </a:rPr>
              <a:t>A</a:t>
            </a:r>
            <a:r>
              <a:rPr lang="de-DE" sz="1000" dirty="0" smtClean="0">
                <a:solidFill>
                  <a:schemeClr val="tx2"/>
                </a:solidFill>
              </a:rPr>
              <a:t>)__/6   </a:t>
            </a:r>
            <a:r>
              <a:rPr lang="de-DE" sz="1000" dirty="0">
                <a:solidFill>
                  <a:schemeClr val="tx2"/>
                </a:solidFill>
              </a:rPr>
              <a:t>B</a:t>
            </a:r>
            <a:r>
              <a:rPr lang="de-DE" sz="1000" dirty="0" smtClean="0">
                <a:solidFill>
                  <a:schemeClr val="tx2"/>
                </a:solidFill>
              </a:rPr>
              <a:t>)__/8   C)__/8   D)__/6   E) __/7			__/35 </a:t>
            </a:r>
            <a:r>
              <a:rPr lang="de-DE" sz="1000" dirty="0">
                <a:solidFill>
                  <a:schemeClr val="tx2"/>
                </a:solidFill>
              </a:rPr>
              <a:t>Punkte</a:t>
            </a:r>
          </a:p>
        </p:txBody>
      </p:sp>
      <p:sp>
        <p:nvSpPr>
          <p:cNvPr id="1032" name="Text Box 21"/>
          <p:cNvSpPr txBox="1">
            <a:spLocks noChangeArrowheads="1"/>
          </p:cNvSpPr>
          <p:nvPr/>
        </p:nvSpPr>
        <p:spPr bwMode="auto">
          <a:xfrm>
            <a:off x="381000" y="3065463"/>
            <a:ext cx="6019800" cy="127419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762000" eaLnBrk="0" hangingPunct="0">
              <a:buNone/>
            </a:pPr>
            <a:r>
              <a:rPr lang="de-DE" sz="1200" dirty="0" smtClean="0"/>
              <a:t>Für das Live-Streaming der Handball-WM entsteht mit Ihrer Beratung ein großer IT-Setup. Sicherheit spielt dabei eine zentrale Rolle. </a:t>
            </a:r>
            <a:endParaRPr lang="de-DE" altLang="de-DE" sz="1200" dirty="0" smtClean="0"/>
          </a:p>
          <a:p>
            <a:pPr defTabSz="762000" eaLnBrk="0" hangingPunct="0">
              <a:buNone/>
            </a:pPr>
            <a:r>
              <a:rPr lang="de-DE" altLang="de-DE" sz="1200" dirty="0" smtClean="0"/>
              <a:t>Erklären Sie zunächst kurz folgende 10 Begriffe aus der IT Security Vorlesung:</a:t>
            </a:r>
            <a:br>
              <a:rPr lang="de-DE" altLang="de-DE" sz="1200" dirty="0" smtClean="0"/>
            </a:br>
            <a:r>
              <a:rPr lang="de-DE" altLang="de-DE" sz="1200" dirty="0" smtClean="0"/>
              <a:t>XSRF, Zurechenbarkeit, ISO 27001, Hybridredundanz, </a:t>
            </a:r>
            <a:r>
              <a:rPr lang="de-DE" altLang="de-DE" sz="1200" dirty="0" err="1" smtClean="0"/>
              <a:t>Keystroke</a:t>
            </a:r>
            <a:r>
              <a:rPr lang="de-DE" altLang="de-DE" sz="1200" dirty="0" smtClean="0"/>
              <a:t> </a:t>
            </a:r>
            <a:r>
              <a:rPr lang="de-DE" altLang="de-DE" sz="1200" dirty="0" err="1" smtClean="0"/>
              <a:t>Logging</a:t>
            </a:r>
            <a:r>
              <a:rPr lang="de-DE" altLang="de-DE" sz="1200" dirty="0" smtClean="0"/>
              <a:t>, Firewall, ASLR, SSDLC, Risiko (nach ISO), </a:t>
            </a:r>
            <a:r>
              <a:rPr lang="de-DE" altLang="de-DE" sz="1200" dirty="0" err="1" smtClean="0"/>
              <a:t>Heartbeat</a:t>
            </a:r>
            <a:endParaRPr lang="de-DE" altLang="de-DE" sz="1200" dirty="0">
              <a:solidFill>
                <a:srgbClr val="FF0000"/>
              </a:solidFill>
            </a:endParaRPr>
          </a:p>
          <a:p>
            <a:pPr defTabSz="762000" eaLnBrk="0" hangingPunct="0">
              <a:buNone/>
            </a:pPr>
            <a:endParaRPr lang="en-US" sz="1200" dirty="0" smtClean="0"/>
          </a:p>
        </p:txBody>
      </p:sp>
      <p:sp>
        <p:nvSpPr>
          <p:cNvPr id="1033" name="Text Box 22"/>
          <p:cNvSpPr txBox="1">
            <a:spLocks noChangeArrowheads="1"/>
          </p:cNvSpPr>
          <p:nvPr/>
        </p:nvSpPr>
        <p:spPr bwMode="auto">
          <a:xfrm>
            <a:off x="404664" y="4917056"/>
            <a:ext cx="6096000" cy="3785652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defTabSz="762000">
              <a:buFontTx/>
              <a:buAutoNum type="alphaUcParenR"/>
            </a:pPr>
            <a:endParaRPr lang="de-DE" sz="1200" dirty="0" smtClean="0"/>
          </a:p>
          <a:p>
            <a:pPr marL="457200" indent="-457200" defTabSz="762000">
              <a:buFontTx/>
              <a:buAutoNum type="alphaUcParenR"/>
            </a:pPr>
            <a:r>
              <a:rPr lang="de-DE" sz="1200" dirty="0"/>
              <a:t>Nennen Sie 3 Beispiele für strafrechtlich relevante Vorgänge aus dem Bereich der </a:t>
            </a:r>
            <a:r>
              <a:rPr lang="de-DE" sz="1200" dirty="0" smtClean="0"/>
              <a:t>IT-Sicherheit</a:t>
            </a:r>
            <a:r>
              <a:rPr lang="de-DE" sz="1200" dirty="0"/>
              <a:t>.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Die Eintrittswahrscheinlichkeit für einen gleichzeitigen Ausfall der beiden Cloud-Provider, die für die WM-Übertragung verwendet werden liegt bei 0,1%. Sollte dies passieren, so brechen Werbe-Einnahmen in der Höhe von </a:t>
            </a:r>
            <a:r>
              <a:rPr lang="de-DE" sz="1200" dirty="0" smtClean="0"/>
              <a:t>10000</a:t>
            </a:r>
            <a:r>
              <a:rPr lang="de-DE" sz="1200" dirty="0" smtClean="0"/>
              <a:t>€/h weg. Die Einführung eines dritten Cloud-Providers würde </a:t>
            </a:r>
            <a:r>
              <a:rPr lang="de-DE" sz="1200" dirty="0" smtClean="0"/>
              <a:t>2400</a:t>
            </a:r>
            <a:r>
              <a:rPr lang="de-DE" sz="1200" dirty="0" smtClean="0"/>
              <a:t>€/Tag kosten und der Ausfall wäre dann nur noch 0,05% wahrscheinlich. Lohnt es sich, den dritten Cloud-Provider zusätzlich zu nutzen</a:t>
            </a:r>
            <a:r>
              <a:rPr lang="de-DE" sz="1200" dirty="0" smtClean="0"/>
              <a:t>?</a:t>
            </a:r>
            <a:r>
              <a:rPr lang="de-DE" sz="1200" dirty="0" smtClean="0">
                <a:solidFill>
                  <a:srgbClr val="FF0000"/>
                </a:solidFill>
              </a:rPr>
              <a:t> </a:t>
            </a:r>
            <a:endParaRPr lang="de-DE" sz="1200" dirty="0" smtClean="0"/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Die Handballübertragung des Endspiels wird mit 4 </a:t>
            </a:r>
            <a:r>
              <a:rPr lang="de-DE" sz="1200" dirty="0" smtClean="0"/>
              <a:t>schlechten Kameras </a:t>
            </a:r>
            <a:r>
              <a:rPr lang="de-DE" sz="1200" dirty="0" smtClean="0"/>
              <a:t>aus unterschiedlichen Blickwinkeln aufgenommen, von denen jede eine Ausfallwahrscheinlichkeit von </a:t>
            </a:r>
            <a:r>
              <a:rPr lang="de-DE" sz="1200" dirty="0" smtClean="0"/>
              <a:t>70% </a:t>
            </a:r>
            <a:r>
              <a:rPr lang="de-DE" sz="1200" dirty="0" smtClean="0"/>
              <a:t>hat. Die Rohdaten werden über einen </a:t>
            </a:r>
            <a:r>
              <a:rPr lang="de-DE" sz="1200" dirty="0" smtClean="0"/>
              <a:t>nicht besonders stabilen gemeinsamen </a:t>
            </a:r>
            <a:r>
              <a:rPr lang="de-DE" sz="1200" dirty="0" err="1" smtClean="0"/>
              <a:t>Uplink</a:t>
            </a:r>
            <a:r>
              <a:rPr lang="de-DE" sz="1200" dirty="0" smtClean="0"/>
              <a:t> mit einer Verfügbarkeit von </a:t>
            </a:r>
            <a:r>
              <a:rPr lang="de-DE" sz="1200" dirty="0" smtClean="0"/>
              <a:t>80</a:t>
            </a:r>
            <a:r>
              <a:rPr lang="de-DE" sz="1200" dirty="0" smtClean="0"/>
              <a:t>% </a:t>
            </a:r>
            <a:r>
              <a:rPr lang="de-DE" sz="1200" dirty="0" smtClean="0"/>
              <a:t>zur Weiterverarbeitung geschickt. </a:t>
            </a:r>
            <a:r>
              <a:rPr lang="de-DE" sz="1200" dirty="0" smtClean="0"/>
              <a:t/>
            </a:r>
            <a:br>
              <a:rPr lang="de-DE" sz="1200" dirty="0" smtClean="0"/>
            </a:br>
            <a:r>
              <a:rPr lang="de-DE" sz="1200" dirty="0" smtClean="0"/>
              <a:t>Für die Übertragung sind mindestens zwei Blickwinkel erforderlich. Wie </a:t>
            </a:r>
            <a:r>
              <a:rPr lang="de-DE" sz="1200" dirty="0" smtClean="0"/>
              <a:t>wahrscheinlich ist es, dass </a:t>
            </a:r>
            <a:r>
              <a:rPr lang="de-DE" sz="1200" dirty="0" smtClean="0"/>
              <a:t>keine Übertragung </a:t>
            </a:r>
            <a:r>
              <a:rPr lang="de-DE" sz="1200" dirty="0" smtClean="0"/>
              <a:t>vom Endspiel mehr </a:t>
            </a:r>
            <a:r>
              <a:rPr lang="de-DE" sz="1200" dirty="0" smtClean="0"/>
              <a:t>erfolgt?</a:t>
            </a:r>
            <a:r>
              <a:rPr lang="de-DE" sz="1200" dirty="0" smtClean="0"/>
              <a:t> </a:t>
            </a:r>
            <a:endParaRPr lang="de-DE" sz="1200" dirty="0" smtClean="0">
              <a:solidFill>
                <a:srgbClr val="FF0000"/>
              </a:solidFill>
            </a:endParaRPr>
          </a:p>
          <a:p>
            <a:pPr marL="457200" indent="-457200" defTabSz="762000">
              <a:buFontTx/>
              <a:buAutoNum type="alphaUcParenR"/>
            </a:pPr>
            <a:r>
              <a:rPr lang="de-DE" sz="1200" dirty="0"/>
              <a:t>Was versteht man unter dem hierarchische und dem relationalen Modell in der Systemanalyse zur Verfügbarkeitsbestimmung?</a:t>
            </a:r>
          </a:p>
          <a:p>
            <a:pPr marL="457200" indent="-457200" defTabSz="762000">
              <a:buFontTx/>
              <a:buAutoNum type="alphaUcParenR"/>
            </a:pPr>
            <a:endParaRPr lang="de-DE" sz="1200" dirty="0" smtClean="0"/>
          </a:p>
        </p:txBody>
      </p:sp>
      <p:pic>
        <p:nvPicPr>
          <p:cNvPr id="12" name="Grafik 11" descr="root.png"/>
          <p:cNvPicPr>
            <a:picLocks noChangeAspect="1"/>
          </p:cNvPicPr>
          <p:nvPr/>
        </p:nvPicPr>
        <p:blipFill>
          <a:blip r:embed="rId2" cstate="print"/>
          <a:srcRect t="46216"/>
          <a:stretch>
            <a:fillRect/>
          </a:stretch>
        </p:blipFill>
        <p:spPr>
          <a:xfrm>
            <a:off x="214290" y="214282"/>
            <a:ext cx="1653654" cy="4235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  <a:reflection blurRad="6350" stA="50000" endA="300" endPos="90000" dir="5400000" sy="-100000" algn="bl" rotWithShape="0"/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357166" y="1450504"/>
            <a:ext cx="6019800" cy="457200"/>
          </a:xfrm>
          <a:prstGeom prst="round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>
              <a:spcBef>
                <a:spcPct val="0"/>
              </a:spcBef>
              <a:buFontTx/>
              <a:buNone/>
            </a:pPr>
            <a:r>
              <a:rPr lang="de-DE" sz="2000" dirty="0">
                <a:solidFill>
                  <a:schemeClr val="tx2"/>
                </a:solidFill>
              </a:rPr>
              <a:t>Aufgabe </a:t>
            </a:r>
            <a:r>
              <a:rPr lang="de-DE" sz="2000" dirty="0" smtClean="0">
                <a:solidFill>
                  <a:schemeClr val="tx2"/>
                </a:solidFill>
              </a:rPr>
              <a:t>3: Security</a:t>
            </a:r>
            <a:endParaRPr lang="de-DE" sz="2000" dirty="0">
              <a:solidFill>
                <a:schemeClr val="tx2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de-DE" sz="1000" dirty="0">
                <a:solidFill>
                  <a:schemeClr val="tx2"/>
                </a:solidFill>
              </a:rPr>
              <a:t>A</a:t>
            </a:r>
            <a:r>
              <a:rPr lang="de-DE" sz="1000" dirty="0" smtClean="0">
                <a:solidFill>
                  <a:schemeClr val="tx2"/>
                </a:solidFill>
              </a:rPr>
              <a:t>)__/6   B)__/6   C)__/18   D)__/5   E)__/10   F)__/6   G)__/6		__/57 </a:t>
            </a:r>
            <a:r>
              <a:rPr lang="de-DE" sz="1000" dirty="0">
                <a:solidFill>
                  <a:schemeClr val="tx2"/>
                </a:solidFill>
              </a:rPr>
              <a:t>Punkte</a:t>
            </a:r>
          </a:p>
        </p:txBody>
      </p:sp>
      <p:sp>
        <p:nvSpPr>
          <p:cNvPr id="5" name="Text Box 22"/>
          <p:cNvSpPr txBox="1">
            <a:spLocks noChangeArrowheads="1"/>
          </p:cNvSpPr>
          <p:nvPr/>
        </p:nvSpPr>
        <p:spPr bwMode="auto">
          <a:xfrm>
            <a:off x="332656" y="2046949"/>
            <a:ext cx="6096000" cy="6481774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Zwei Standorte sollen so über das Internet verbunden werden, dass die Metadaten  der Kommunikation von Nutzern der Standorte im öffentlichen Netz nicht </a:t>
            </a:r>
            <a:r>
              <a:rPr lang="de-DE" sz="1200" dirty="0"/>
              <a:t>e</a:t>
            </a:r>
            <a:r>
              <a:rPr lang="de-DE" sz="1200" dirty="0" smtClean="0"/>
              <a:t>rkannt werden sollen, was ist beim VPN Setup zu beachten?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Welche der folgenden </a:t>
            </a:r>
            <a:r>
              <a:rPr lang="de-DE" sz="1200" dirty="0" err="1" smtClean="0"/>
              <a:t>Policies</a:t>
            </a:r>
            <a:r>
              <a:rPr lang="de-DE" sz="1200" dirty="0" smtClean="0"/>
              <a:t> haben keine Relevanz für mehr Sicherheit bei der Softwareentwicklung von Streaming-Services, bitte streichen: </a:t>
            </a:r>
            <a:br>
              <a:rPr lang="de-DE" sz="1200" dirty="0" smtClean="0"/>
            </a:br>
            <a:r>
              <a:rPr lang="de-DE" sz="1200" dirty="0" smtClean="0"/>
              <a:t>eingeschränkter Zugriff auf das Versionskontrollsystem</a:t>
            </a:r>
            <a:br>
              <a:rPr lang="de-DE" sz="1200" dirty="0" smtClean="0"/>
            </a:br>
            <a:r>
              <a:rPr lang="de-DE" sz="1200" dirty="0" err="1" smtClean="0"/>
              <a:t>One</a:t>
            </a:r>
            <a:r>
              <a:rPr lang="de-DE" sz="1200" dirty="0" smtClean="0"/>
              <a:t>-Way Verschlüsselung von Quelltext</a:t>
            </a:r>
            <a:br>
              <a:rPr lang="de-DE" sz="1200" dirty="0" smtClean="0"/>
            </a:br>
            <a:r>
              <a:rPr lang="de-DE" sz="1200" dirty="0" smtClean="0"/>
              <a:t>Start von Anwendungen auf Systemen nur nach Passworteingabe</a:t>
            </a:r>
            <a:br>
              <a:rPr lang="de-DE" sz="1200" dirty="0" smtClean="0"/>
            </a:br>
            <a:r>
              <a:rPr lang="de-DE" sz="1200" dirty="0" smtClean="0"/>
              <a:t>4-Augen Prinzip beim Bugfixing</a:t>
            </a:r>
            <a:br>
              <a:rPr lang="de-DE" sz="1200" dirty="0" smtClean="0"/>
            </a:br>
            <a:r>
              <a:rPr lang="de-DE" sz="1200" dirty="0" smtClean="0"/>
              <a:t>Mindest-Testabdeckung von Unit-Tests</a:t>
            </a:r>
            <a:br>
              <a:rPr lang="de-DE" sz="1200" dirty="0" smtClean="0"/>
            </a:br>
            <a:r>
              <a:rPr lang="de-DE" sz="1200" dirty="0" smtClean="0"/>
              <a:t>Entwicklung nur außerhalb von Gebäuden</a:t>
            </a:r>
            <a:br>
              <a:rPr lang="de-DE" sz="1200" dirty="0" smtClean="0"/>
            </a:br>
            <a:r>
              <a:rPr lang="de-DE" sz="1200" dirty="0" smtClean="0"/>
              <a:t>Schulung der Entwickler</a:t>
            </a:r>
            <a:br>
              <a:rPr lang="de-DE" sz="1200" dirty="0" smtClean="0"/>
            </a:br>
            <a:r>
              <a:rPr lang="de-DE" sz="1200" dirty="0" smtClean="0"/>
              <a:t>Code darf nur in Assembler entwickelt werden</a:t>
            </a:r>
            <a:br>
              <a:rPr lang="de-DE" sz="1200" dirty="0" smtClean="0"/>
            </a:br>
            <a:r>
              <a:rPr lang="de-DE" sz="1200" dirty="0" smtClean="0"/>
              <a:t>SCRUM Entwicklungsprozess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Ein Angreifer hat Zugang zu der </a:t>
            </a:r>
            <a:r>
              <a:rPr lang="de-DE" sz="1200" dirty="0"/>
              <a:t>Netzwerkinfrastruktur </a:t>
            </a:r>
            <a:r>
              <a:rPr lang="de-DE" sz="1200" dirty="0" smtClean="0"/>
              <a:t>der Handball-WM </a:t>
            </a:r>
            <a:r>
              <a:rPr lang="de-DE" sz="1200" dirty="0"/>
              <a:t>Live-Übertragung </a:t>
            </a:r>
            <a:r>
              <a:rPr lang="de-DE" sz="1200" dirty="0" smtClean="0"/>
              <a:t>erlangt („</a:t>
            </a:r>
            <a:r>
              <a:rPr lang="de-DE" sz="1200" dirty="0" err="1" smtClean="0"/>
              <a:t>geswitchtes</a:t>
            </a:r>
            <a:r>
              <a:rPr lang="de-DE" sz="1200" dirty="0" smtClean="0"/>
              <a:t>“ Ethernet). </a:t>
            </a:r>
          </a:p>
          <a:p>
            <a:pPr marL="914400" lvl="1" indent="-457200" defTabSz="762000">
              <a:buFont typeface="+mj-lt"/>
              <a:buAutoNum type="arabicPeriod"/>
            </a:pPr>
            <a:r>
              <a:rPr lang="de-DE" sz="1200" dirty="0" smtClean="0"/>
              <a:t>Welche Information kann der Angreifer in einer solchen Position erlangen und welche nicht (mit Begründung)? </a:t>
            </a:r>
          </a:p>
          <a:p>
            <a:pPr marL="914400" lvl="1" indent="-457200" defTabSz="762000">
              <a:buFont typeface="+mj-lt"/>
              <a:buAutoNum type="arabicPeriod"/>
            </a:pPr>
            <a:r>
              <a:rPr lang="de-DE" sz="1200" dirty="0" smtClean="0"/>
              <a:t>Was müsste der Angreifer tun um „Man in </a:t>
            </a:r>
            <a:r>
              <a:rPr lang="de-DE" sz="1200" dirty="0" err="1" smtClean="0"/>
              <a:t>the</a:t>
            </a:r>
            <a:r>
              <a:rPr lang="de-DE" sz="1200" dirty="0" smtClean="0"/>
              <a:t> </a:t>
            </a:r>
            <a:r>
              <a:rPr lang="de-DE" sz="1200" dirty="0" err="1" smtClean="0"/>
              <a:t>Middle</a:t>
            </a:r>
            <a:r>
              <a:rPr lang="de-DE" sz="1200" dirty="0" smtClean="0"/>
              <a:t>“ Angriffe durchführen zu können? Beschreiben Sie die einzelnen Schritte wie er Vorgehen könnte. </a:t>
            </a:r>
          </a:p>
          <a:p>
            <a:pPr marL="914400" lvl="1" indent="-457200" defTabSz="762000">
              <a:buFont typeface="+mj-lt"/>
              <a:buAutoNum type="arabicPeriod"/>
            </a:pPr>
            <a:r>
              <a:rPr lang="de-DE" sz="1200" dirty="0" smtClean="0"/>
              <a:t>Was müsste der Angreifer zusätzlich tun um verschlüsselte Verbindungen aufbrechen zu können? </a:t>
            </a:r>
          </a:p>
          <a:p>
            <a:pPr marL="457200" indent="-457200" defTabSz="762000">
              <a:buFontTx/>
              <a:buAutoNum type="alphaUcParenR"/>
            </a:pPr>
            <a:r>
              <a:rPr lang="de-DE" sz="1200" dirty="0" smtClean="0"/>
              <a:t>Software, die für die Handball-WM notwendig ist, entsteht in einem Entwicklungsprozess den man in verschiede Phasen unterteilen kann. Ordnen sie die SSDLC Aktivitäten der richtigen Phase zu: </a:t>
            </a:r>
            <a:br>
              <a:rPr lang="de-DE" sz="1200" dirty="0" smtClean="0"/>
            </a:br>
            <a:r>
              <a:rPr lang="de-DE" sz="1200" dirty="0" smtClean="0"/>
              <a:t>Anforderungsphase		</a:t>
            </a:r>
            <a:r>
              <a:rPr lang="de-DE" sz="1200" dirty="0" err="1" smtClean="0"/>
              <a:t>Fuzzing</a:t>
            </a:r>
            <a:r>
              <a:rPr lang="de-DE" sz="1200" dirty="0" smtClean="0"/>
              <a:t> Tests</a:t>
            </a:r>
            <a:br>
              <a:rPr lang="de-DE" sz="1200" dirty="0" smtClean="0"/>
            </a:br>
            <a:r>
              <a:rPr lang="de-DE" sz="1200" dirty="0" smtClean="0"/>
              <a:t>Entwurfsphase			Bedrohungsmodellierung</a:t>
            </a:r>
            <a:br>
              <a:rPr lang="de-DE" sz="1200" dirty="0" smtClean="0"/>
            </a:br>
            <a:r>
              <a:rPr lang="de-DE" sz="1200" dirty="0" smtClean="0"/>
              <a:t>Entwicklungsphase		Reaktionsplan</a:t>
            </a:r>
            <a:br>
              <a:rPr lang="de-DE" sz="1200" dirty="0" smtClean="0"/>
            </a:br>
            <a:r>
              <a:rPr lang="de-DE" sz="1200" dirty="0" smtClean="0"/>
              <a:t>Überprüfungsphase	</a:t>
            </a:r>
            <a:r>
              <a:rPr lang="de-DE" sz="1200" dirty="0"/>
              <a:t>	</a:t>
            </a:r>
            <a:r>
              <a:rPr lang="de-DE" sz="1200" dirty="0" smtClean="0"/>
              <a:t>Risikobewertung</a:t>
            </a:r>
            <a:br>
              <a:rPr lang="de-DE" sz="1200" dirty="0" smtClean="0"/>
            </a:br>
            <a:r>
              <a:rPr lang="de-DE" sz="1200" dirty="0" err="1" smtClean="0"/>
              <a:t>Deploymentphase</a:t>
            </a:r>
            <a:r>
              <a:rPr lang="de-DE" sz="1200" dirty="0" smtClean="0"/>
              <a:t>		Statische Code Analyse</a:t>
            </a:r>
          </a:p>
          <a:p>
            <a:pPr marL="457200" indent="-457200" defTabSz="762000">
              <a:buFontTx/>
              <a:buAutoNum type="alphaUcParenR"/>
            </a:pPr>
            <a:endParaRPr lang="de-DE" sz="1200" dirty="0" smtClean="0"/>
          </a:p>
        </p:txBody>
      </p:sp>
      <p:sp>
        <p:nvSpPr>
          <p:cNvPr id="6" name="Text Box 22"/>
          <p:cNvSpPr txBox="1">
            <a:spLocks noChangeArrowheads="1"/>
          </p:cNvSpPr>
          <p:nvPr/>
        </p:nvSpPr>
        <p:spPr bwMode="auto">
          <a:xfrm>
            <a:off x="332656" y="323528"/>
            <a:ext cx="6096000" cy="83099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defTabSz="762000">
              <a:buFont typeface="Wingdings" panose="05000000000000000000" pitchFamily="2" charset="2"/>
              <a:buAutoNum type="alphaUcParenR" startAt="4"/>
            </a:pPr>
            <a:r>
              <a:rPr lang="de-DE" sz="1200" dirty="0" smtClean="0"/>
              <a:t>Welches bzw. welche Schutzziel(e) werden mit der Umsetzung der untenstehenden Maßnahmen jeweils verfolgt? </a:t>
            </a:r>
            <a:br>
              <a:rPr lang="de-DE" sz="1200" dirty="0" smtClean="0"/>
            </a:br>
            <a:r>
              <a:rPr lang="de-DE" sz="1200" dirty="0" smtClean="0"/>
              <a:t>Verschlüsselung, 4-Augen Prinzip, RAID, Ersatztorhüter, Paketfilter, Archivsystem, Zugangskontrolle zum RZ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2"/>
          <p:cNvSpPr txBox="1">
            <a:spLocks noChangeArrowheads="1"/>
          </p:cNvSpPr>
          <p:nvPr/>
        </p:nvSpPr>
        <p:spPr bwMode="auto">
          <a:xfrm>
            <a:off x="548680" y="611560"/>
            <a:ext cx="6096000" cy="4819781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defTabSz="762000">
              <a:buFont typeface="Wingdings" panose="05000000000000000000" pitchFamily="2" charset="2"/>
              <a:buAutoNum type="alphaUcParenR" startAt="5"/>
            </a:pPr>
            <a:r>
              <a:rPr lang="de-DE" sz="1200" dirty="0"/>
              <a:t>Live Events wie das Endspiel der Handball WM sind ein attraktives Ziel für (D)DOS Angriffe. </a:t>
            </a:r>
            <a:br>
              <a:rPr lang="de-DE" sz="1200" dirty="0"/>
            </a:br>
            <a:r>
              <a:rPr lang="de-DE" sz="1200" dirty="0"/>
              <a:t>Was würden Sie als Sicherheitsverantwortlicher tun um sich gegen (D)DOS Angriffe zu schützen (min. 3 </a:t>
            </a:r>
            <a:r>
              <a:rPr lang="de-DE" sz="1200" dirty="0" err="1"/>
              <a:t>Maßnahmnen</a:t>
            </a:r>
            <a:r>
              <a:rPr lang="de-DE" sz="1200" dirty="0"/>
              <a:t>)</a:t>
            </a:r>
            <a:br>
              <a:rPr lang="de-DE" sz="1200" dirty="0"/>
            </a:br>
            <a:r>
              <a:rPr lang="de-DE" sz="1200" dirty="0"/>
              <a:t>Schreiben Sie in Pseudocode einen Bot! der ein DDOS Angriff simuliert um Ihre Sicherheitsmaßnahmen auch überprüfen zu können und auch alle anderen in der Vorlesung besprochenen Eigenschaften eines Bots besitzt.</a:t>
            </a:r>
          </a:p>
          <a:p>
            <a:pPr marL="457200" indent="-457200" defTabSz="762000">
              <a:buFontTx/>
              <a:buAutoNum type="alphaUcParenR" startAt="5"/>
            </a:pPr>
            <a:endParaRPr lang="de-DE" sz="1200" dirty="0" smtClean="0"/>
          </a:p>
          <a:p>
            <a:pPr marL="457200" indent="-457200" defTabSz="762000">
              <a:buFontTx/>
              <a:buAutoNum type="alphaUcParenR" startAt="5"/>
            </a:pPr>
            <a:r>
              <a:rPr lang="de-DE" sz="1200" dirty="0" smtClean="0"/>
              <a:t>Welche der folgenden Aussagen sind falsch (bitte streichen): </a:t>
            </a:r>
          </a:p>
          <a:p>
            <a:pPr marL="914400" lvl="1" indent="-457200" defTabSz="762000"/>
            <a:r>
              <a:rPr lang="de-DE" sz="1200" dirty="0" err="1" smtClean="0"/>
              <a:t>Stateful</a:t>
            </a:r>
            <a:r>
              <a:rPr lang="de-DE" sz="1200" dirty="0" smtClean="0"/>
              <a:t> </a:t>
            </a:r>
            <a:r>
              <a:rPr lang="de-DE" sz="1200" dirty="0" err="1" smtClean="0"/>
              <a:t>Insprection</a:t>
            </a:r>
            <a:r>
              <a:rPr lang="de-DE" sz="1200" dirty="0" smtClean="0"/>
              <a:t> Filter funktionieren nur mit zustandsbehafteten Protokollen</a:t>
            </a:r>
          </a:p>
          <a:p>
            <a:pPr marL="914400" lvl="1" indent="-457200" defTabSz="762000"/>
            <a:r>
              <a:rPr lang="de-DE" sz="1200" dirty="0" smtClean="0"/>
              <a:t>Statische Filter arbeiten mit Heuristiken</a:t>
            </a:r>
          </a:p>
          <a:p>
            <a:pPr marL="914400" lvl="1" indent="-457200" defTabSz="762000"/>
            <a:r>
              <a:rPr lang="de-DE" sz="1200" dirty="0" smtClean="0"/>
              <a:t>Beim Erstellen von Filterregeln sollten nur ungewünschte Vorgänge gefiltert werden</a:t>
            </a:r>
          </a:p>
          <a:p>
            <a:pPr marL="914400" lvl="1" indent="-457200" defTabSz="762000"/>
            <a:r>
              <a:rPr lang="de-DE" sz="1200" dirty="0" smtClean="0"/>
              <a:t>Intrusion </a:t>
            </a:r>
            <a:r>
              <a:rPr lang="de-DE" sz="1200" dirty="0" err="1" smtClean="0"/>
              <a:t>Prevention</a:t>
            </a:r>
            <a:r>
              <a:rPr lang="de-DE" sz="1200" dirty="0" smtClean="0"/>
              <a:t> Systeme finden alle Attacken</a:t>
            </a:r>
          </a:p>
          <a:p>
            <a:pPr marL="914400" lvl="1" indent="-457200" defTabSz="762000"/>
            <a:r>
              <a:rPr lang="de-DE" sz="1200" dirty="0" smtClean="0"/>
              <a:t>Intrusion </a:t>
            </a:r>
            <a:r>
              <a:rPr lang="de-DE" sz="1200" dirty="0" err="1" smtClean="0"/>
              <a:t>Prevention</a:t>
            </a:r>
            <a:r>
              <a:rPr lang="de-DE" sz="1200" dirty="0" smtClean="0"/>
              <a:t> Systeme müssen nur einmalig konfiguriert werden</a:t>
            </a:r>
          </a:p>
          <a:p>
            <a:pPr marL="914400" lvl="1" indent="-457200" defTabSz="762000"/>
            <a:r>
              <a:rPr lang="de-DE" sz="1200" dirty="0" smtClean="0"/>
              <a:t>Statische Filter schreibt man am besten selbst</a:t>
            </a:r>
          </a:p>
          <a:p>
            <a:pPr marL="914400" lvl="1" indent="-457200" defTabSz="762000"/>
            <a:r>
              <a:rPr lang="de-DE" sz="1200" dirty="0" smtClean="0"/>
              <a:t>Dynamische Filter können per Rate Limit implementiert sein</a:t>
            </a:r>
          </a:p>
          <a:p>
            <a:pPr marL="914400" lvl="1" indent="-457200" defTabSz="762000"/>
            <a:r>
              <a:rPr lang="de-DE" sz="1200" dirty="0" smtClean="0"/>
              <a:t>Statische Filter lassen sich durch Spoofing täuschen</a:t>
            </a:r>
          </a:p>
          <a:p>
            <a:pPr marL="914400" lvl="1" indent="-457200" defTabSz="762000"/>
            <a:endParaRPr lang="de-DE" sz="1200" dirty="0" smtClean="0"/>
          </a:p>
          <a:p>
            <a:pPr marL="457200" indent="-457200" defTabSz="762000">
              <a:buFontTx/>
              <a:buAutoNum type="alphaUcParenR" startAt="5"/>
            </a:pPr>
            <a:r>
              <a:rPr lang="de-DE" sz="1200" dirty="0" smtClean="0"/>
              <a:t>Mit welcher Maßnahme können Sie sowohl </a:t>
            </a:r>
            <a:r>
              <a:rPr lang="de-DE" sz="1200" dirty="0" err="1" smtClean="0"/>
              <a:t>Bufferoverflows</a:t>
            </a:r>
            <a:r>
              <a:rPr lang="de-DE" sz="1200" dirty="0" smtClean="0"/>
              <a:t> als auch SQL </a:t>
            </a:r>
            <a:r>
              <a:rPr lang="de-DE" sz="1200" dirty="0" err="1" smtClean="0"/>
              <a:t>Injections</a:t>
            </a:r>
            <a:r>
              <a:rPr lang="de-DE" sz="1200" dirty="0" smtClean="0"/>
              <a:t> und XSS vermeiden?</a:t>
            </a:r>
          </a:p>
          <a:p>
            <a:pPr marL="457200" indent="-457200" defTabSz="762000">
              <a:buFontTx/>
              <a:buAutoNum type="alphaUcParenR" startAt="5"/>
            </a:pPr>
            <a:endParaRPr lang="de-DE" sz="1200" dirty="0" smtClean="0"/>
          </a:p>
        </p:txBody>
      </p:sp>
    </p:spTree>
    <p:extLst>
      <p:ext uri="{BB962C8B-B14F-4D97-AF65-F5344CB8AC3E}">
        <p14:creationId xmlns:p14="http://schemas.microsoft.com/office/powerpoint/2010/main" val="3874973981"/>
      </p:ext>
    </p:extLst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an_2">
  <a:themeElements>
    <a:clrScheme name="an_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n_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25400" cap="flat" cmpd="sng" algn="ctr">
          <a:solidFill>
            <a:srgbClr val="800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>
            <a:alpha val="50000"/>
          </a:srgbClr>
        </a:solidFill>
        <a:ln w="25400" cap="flat" cmpd="sng" algn="ctr">
          <a:solidFill>
            <a:srgbClr val="80008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an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n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n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315</Words>
  <Application>Microsoft Office PowerPoint</Application>
  <PresentationFormat>Bildschirmpräsentation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an_2</vt:lpstr>
      <vt:lpstr>IT Security  Klausur an der Hochschule Karlsruhe - Technik und Wirtschaft Wintersemester 2018/19, Mittwoch, 20.02.2019, 14:00 Uhr </vt:lpstr>
      <vt:lpstr>PowerPoint-Präsentation</vt:lpstr>
      <vt:lpstr>PowerPoint-Präsentation</vt:lpstr>
    </vt:vector>
  </TitlesOfParts>
  <Company>HiLAN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Network Security</dc:title>
  <dc:creator>Georg Magschok</dc:creator>
  <cp:lastModifiedBy>gio</cp:lastModifiedBy>
  <cp:revision>713</cp:revision>
  <cp:lastPrinted>2017-01-26T09:32:37Z</cp:lastPrinted>
  <dcterms:created xsi:type="dcterms:W3CDTF">1999-06-08T13:15:35Z</dcterms:created>
  <dcterms:modified xsi:type="dcterms:W3CDTF">2019-02-18T19:12:16Z</dcterms:modified>
</cp:coreProperties>
</file>