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4" r:id="rId1"/>
  </p:sldMasterIdLst>
  <p:notesMasterIdLst>
    <p:notesMasterId r:id="rId4"/>
  </p:notesMasterIdLst>
  <p:handoutMasterIdLst>
    <p:handoutMasterId r:id="rId5"/>
  </p:handoutMasterIdLst>
  <p:sldIdLst>
    <p:sldId id="256" r:id="rId2"/>
    <p:sldId id="257" r:id="rId3"/>
  </p:sldIdLst>
  <p:sldSz cx="6858000" cy="9144000" type="screen4x3"/>
  <p:notesSz cx="6797675" cy="9926638"/>
  <p:defaultTextStyle>
    <a:defPPr>
      <a:defRPr lang="en-US"/>
    </a:defPPr>
    <a:lvl1pPr algn="l" rtl="0" fontAlgn="base">
      <a:spcBef>
        <a:spcPct val="20000"/>
      </a:spcBef>
      <a:spcAft>
        <a:spcPct val="0"/>
      </a:spcAft>
      <a:buChar char="•"/>
      <a:defRPr kern="1200">
        <a:solidFill>
          <a:schemeClr val="tx1"/>
        </a:solidFill>
        <a:latin typeface="Arial" charset="0"/>
        <a:ea typeface="+mn-ea"/>
        <a:cs typeface="+mn-cs"/>
      </a:defRPr>
    </a:lvl1pPr>
    <a:lvl2pPr marL="457200" algn="l" rtl="0" fontAlgn="base">
      <a:spcBef>
        <a:spcPct val="20000"/>
      </a:spcBef>
      <a:spcAft>
        <a:spcPct val="0"/>
      </a:spcAft>
      <a:buChar char="•"/>
      <a:defRPr kern="1200">
        <a:solidFill>
          <a:schemeClr val="tx1"/>
        </a:solidFill>
        <a:latin typeface="Arial" charset="0"/>
        <a:ea typeface="+mn-ea"/>
        <a:cs typeface="+mn-cs"/>
      </a:defRPr>
    </a:lvl2pPr>
    <a:lvl3pPr marL="914400" algn="l" rtl="0" fontAlgn="base">
      <a:spcBef>
        <a:spcPct val="20000"/>
      </a:spcBef>
      <a:spcAft>
        <a:spcPct val="0"/>
      </a:spcAft>
      <a:buChar char="•"/>
      <a:defRPr kern="1200">
        <a:solidFill>
          <a:schemeClr val="tx1"/>
        </a:solidFill>
        <a:latin typeface="Arial" charset="0"/>
        <a:ea typeface="+mn-ea"/>
        <a:cs typeface="+mn-cs"/>
      </a:defRPr>
    </a:lvl3pPr>
    <a:lvl4pPr marL="1371600" algn="l" rtl="0" fontAlgn="base">
      <a:spcBef>
        <a:spcPct val="20000"/>
      </a:spcBef>
      <a:spcAft>
        <a:spcPct val="0"/>
      </a:spcAft>
      <a:buChar char="•"/>
      <a:defRPr kern="1200">
        <a:solidFill>
          <a:schemeClr val="tx1"/>
        </a:solidFill>
        <a:latin typeface="Arial" charset="0"/>
        <a:ea typeface="+mn-ea"/>
        <a:cs typeface="+mn-cs"/>
      </a:defRPr>
    </a:lvl4pPr>
    <a:lvl5pPr marL="1828800" algn="l" rtl="0" fontAlgn="base">
      <a:spcBef>
        <a:spcPct val="20000"/>
      </a:spcBef>
      <a:spcAft>
        <a:spcPct val="0"/>
      </a:spcAft>
      <a:buChar char="•"/>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 uri="{2D200454-40CA-4A62-9FC3-DE9A4176ACB9}">
      <p15:notesGuideLst xmlns:p15="http://schemas.microsoft.com/office/powerpoint/2012/main" xmlns="">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 Fischer" initials="MF"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996633"/>
    <a:srgbClr val="99FF99"/>
    <a:srgbClr val="FFFFCC"/>
    <a:srgbClr val="4D4D4D"/>
    <a:srgbClr val="1C1C1C"/>
    <a:srgbClr val="777777"/>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78" autoAdjust="0"/>
    <p:restoredTop sz="86364" autoAdjust="0"/>
  </p:normalViewPr>
  <p:slideViewPr>
    <p:cSldViewPr>
      <p:cViewPr>
        <p:scale>
          <a:sx n="160" d="100"/>
          <a:sy n="160" d="100"/>
        </p:scale>
        <p:origin x="-4162" y="1430"/>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64" y="-77"/>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hdr" sz="quarter"/>
          </p:nvPr>
        </p:nvSpPr>
        <p:spPr bwMode="auto">
          <a:xfrm>
            <a:off x="0" y="1"/>
            <a:ext cx="2946400"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buFontTx/>
              <a:buChar char="–"/>
              <a:defRPr sz="1200" smtClean="0">
                <a:latin typeface="Helvetica" pitchFamily="34" charset="0"/>
              </a:defRPr>
            </a:lvl1pPr>
          </a:lstStyle>
          <a:p>
            <a:pPr>
              <a:defRPr/>
            </a:pPr>
            <a:endParaRPr lang="de-DE"/>
          </a:p>
        </p:txBody>
      </p:sp>
      <p:sp>
        <p:nvSpPr>
          <p:cNvPr id="157699" name="Rectangle 3"/>
          <p:cNvSpPr>
            <a:spLocks noGrp="1" noChangeArrowheads="1"/>
          </p:cNvSpPr>
          <p:nvPr>
            <p:ph type="dt" sz="quarter" idx="1"/>
          </p:nvPr>
        </p:nvSpPr>
        <p:spPr bwMode="auto">
          <a:xfrm>
            <a:off x="3851275" y="1"/>
            <a:ext cx="2946400"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buFontTx/>
              <a:buChar char="–"/>
              <a:defRPr sz="1200" smtClean="0">
                <a:latin typeface="Helvetica" pitchFamily="34" charset="0"/>
              </a:defRPr>
            </a:lvl1pPr>
          </a:lstStyle>
          <a:p>
            <a:pPr>
              <a:defRPr/>
            </a:pPr>
            <a:endParaRPr lang="de-DE"/>
          </a:p>
        </p:txBody>
      </p:sp>
      <p:sp>
        <p:nvSpPr>
          <p:cNvPr id="157700" name="Rectangle 4"/>
          <p:cNvSpPr>
            <a:spLocks noGrp="1" noChangeArrowheads="1"/>
          </p:cNvSpPr>
          <p:nvPr>
            <p:ph type="ftr" sz="quarter" idx="2"/>
          </p:nvPr>
        </p:nvSpPr>
        <p:spPr bwMode="auto">
          <a:xfrm>
            <a:off x="0" y="9430307"/>
            <a:ext cx="2946400" cy="49633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buFontTx/>
              <a:buChar char="–"/>
              <a:defRPr sz="1200" smtClean="0">
                <a:latin typeface="Helvetica" pitchFamily="34" charset="0"/>
              </a:defRPr>
            </a:lvl1pPr>
          </a:lstStyle>
          <a:p>
            <a:pPr>
              <a:defRPr/>
            </a:pPr>
            <a:endParaRPr lang="de-DE"/>
          </a:p>
        </p:txBody>
      </p:sp>
      <p:sp>
        <p:nvSpPr>
          <p:cNvPr id="157701" name="Rectangle 5"/>
          <p:cNvSpPr>
            <a:spLocks noGrp="1" noChangeArrowheads="1"/>
          </p:cNvSpPr>
          <p:nvPr>
            <p:ph type="sldNum" sz="quarter" idx="3"/>
          </p:nvPr>
        </p:nvSpPr>
        <p:spPr bwMode="auto">
          <a:xfrm>
            <a:off x="3851275" y="9430307"/>
            <a:ext cx="2946400" cy="49633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buFontTx/>
              <a:buChar char="–"/>
              <a:defRPr sz="1200" smtClean="0">
                <a:latin typeface="Helvetica" pitchFamily="34" charset="0"/>
              </a:defRPr>
            </a:lvl1pPr>
          </a:lstStyle>
          <a:p>
            <a:pPr>
              <a:defRPr/>
            </a:pPr>
            <a:fld id="{D4AA66E4-3E7F-444A-9664-2E55CBB8AA2C}" type="slidenum">
              <a:rPr lang="de-DE"/>
              <a:pPr>
                <a:defRPr/>
              </a:pPr>
              <a:t>‹Nr.›</a:t>
            </a:fld>
            <a:endParaRPr lang="de-DE"/>
          </a:p>
        </p:txBody>
      </p:sp>
    </p:spTree>
    <p:extLst>
      <p:ext uri="{BB962C8B-B14F-4D97-AF65-F5344CB8AC3E}">
        <p14:creationId xmlns:p14="http://schemas.microsoft.com/office/powerpoint/2010/main" val="23038500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3036049"/>
      </p:ext>
    </p:extLst>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4350" y="2840038"/>
            <a:ext cx="5829300" cy="1960562"/>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4972050" y="120650"/>
            <a:ext cx="1543050" cy="864235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342900" y="120650"/>
            <a:ext cx="4476750" cy="864235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41338" y="5875338"/>
            <a:ext cx="5829300" cy="1816100"/>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342900" y="1676400"/>
            <a:ext cx="3009900" cy="7086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3505200" y="1676400"/>
            <a:ext cx="3009900" cy="7086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342900" y="366713"/>
            <a:ext cx="6172200" cy="1524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0" y="363538"/>
            <a:ext cx="2255838" cy="154940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344613" y="6400800"/>
            <a:ext cx="4114800" cy="755650"/>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title"/>
          </p:nvPr>
        </p:nvSpPr>
        <p:spPr bwMode="auto">
          <a:xfrm>
            <a:off x="1981200" y="120650"/>
            <a:ext cx="4533900" cy="1022350"/>
          </a:xfrm>
          <a:prstGeom prst="roundRect">
            <a:avLst/>
          </a:prstGeom>
          <a:ln>
            <a:headEnd/>
            <a:tailEnd/>
          </a:ln>
        </p:spPr>
        <p:style>
          <a:lnRef idx="1">
            <a:schemeClr val="accent3"/>
          </a:lnRef>
          <a:fillRef idx="2">
            <a:schemeClr val="accent3"/>
          </a:fillRef>
          <a:effectRef idx="1">
            <a:schemeClr val="accent3"/>
          </a:effectRef>
          <a:fontRef idx="none"/>
        </p:style>
        <p:txBody>
          <a:bodyPr vert="horz" wrap="square" lIns="91440" tIns="45720" rIns="91440" bIns="45720" numCol="1" anchor="ctr" anchorCtr="0" compatLnSpc="1">
            <a:prstTxWarp prst="textNoShape">
              <a:avLst/>
            </a:prstTxWarp>
          </a:bodyPr>
          <a:lstStyle/>
          <a:p>
            <a:pPr lvl="0"/>
            <a:r>
              <a:rPr lang="de-DE" dirty="0" smtClean="0"/>
              <a:t>Titelmasterformat durch Klicken bearbeiten</a:t>
            </a:r>
          </a:p>
        </p:txBody>
      </p:sp>
      <p:sp>
        <p:nvSpPr>
          <p:cNvPr id="2051" name="Rectangle 4"/>
          <p:cNvSpPr>
            <a:spLocks noGrp="1" noChangeArrowheads="1"/>
          </p:cNvSpPr>
          <p:nvPr>
            <p:ph type="body" idx="1"/>
          </p:nvPr>
        </p:nvSpPr>
        <p:spPr bwMode="auto">
          <a:xfrm>
            <a:off x="342900" y="1676400"/>
            <a:ext cx="6172200" cy="7086600"/>
          </a:xfrm>
          <a:prstGeom prst="rect">
            <a:avLst/>
          </a:prstGeom>
          <a:noFill/>
          <a:ln w="25400" algn="ctr">
            <a:solidFill>
              <a:srgbClr val="800080"/>
            </a:solid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 id="2147483655" r:id="rId11"/>
  </p:sldLayoutIdLst>
  <p:transition>
    <p:zoom/>
  </p:transition>
  <p:timing>
    <p:tnLst>
      <p:par>
        <p:cTn id="1" dur="indefinite" restart="never" nodeType="tmRoot"/>
      </p:par>
    </p:tnLst>
  </p:timing>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charset="0"/>
        </a:defRPr>
      </a:lvl2pPr>
      <a:lvl3pPr algn="ctr" rtl="0" eaLnBrk="0" fontAlgn="base" hangingPunct="0">
        <a:spcBef>
          <a:spcPct val="0"/>
        </a:spcBef>
        <a:spcAft>
          <a:spcPct val="0"/>
        </a:spcAft>
        <a:defRPr sz="3200">
          <a:solidFill>
            <a:schemeClr val="tx2"/>
          </a:solidFill>
          <a:latin typeface="Arial" charset="0"/>
        </a:defRPr>
      </a:lvl3pPr>
      <a:lvl4pPr algn="ctr" rtl="0" eaLnBrk="0" fontAlgn="base" hangingPunct="0">
        <a:spcBef>
          <a:spcPct val="0"/>
        </a:spcBef>
        <a:spcAft>
          <a:spcPct val="0"/>
        </a:spcAft>
        <a:defRPr sz="3200">
          <a:solidFill>
            <a:schemeClr val="tx2"/>
          </a:solidFill>
          <a:latin typeface="Arial" charset="0"/>
        </a:defRPr>
      </a:lvl4pPr>
      <a:lvl5pPr algn="ctr" rtl="0" eaLnBrk="0" fontAlgn="base" hangingPunct="0">
        <a:spcBef>
          <a:spcPct val="0"/>
        </a:spcBef>
        <a:spcAft>
          <a:spcPct val="0"/>
        </a:spcAft>
        <a:defRPr sz="3200">
          <a:solidFill>
            <a:schemeClr val="tx2"/>
          </a:solidFill>
          <a:latin typeface="Arial" charset="0"/>
        </a:defRPr>
      </a:lvl5pPr>
      <a:lvl6pPr marL="457200" algn="ctr" rtl="0" fontAlgn="base">
        <a:spcBef>
          <a:spcPct val="0"/>
        </a:spcBef>
        <a:spcAft>
          <a:spcPct val="0"/>
        </a:spcAft>
        <a:defRPr sz="3200">
          <a:solidFill>
            <a:schemeClr val="tx2"/>
          </a:solidFill>
          <a:latin typeface="Arial" charset="0"/>
        </a:defRPr>
      </a:lvl6pPr>
      <a:lvl7pPr marL="914400" algn="ctr" rtl="0" fontAlgn="base">
        <a:spcBef>
          <a:spcPct val="0"/>
        </a:spcBef>
        <a:spcAft>
          <a:spcPct val="0"/>
        </a:spcAft>
        <a:defRPr sz="3200">
          <a:solidFill>
            <a:schemeClr val="tx2"/>
          </a:solidFill>
          <a:latin typeface="Arial" charset="0"/>
        </a:defRPr>
      </a:lvl7pPr>
      <a:lvl8pPr marL="1371600" algn="ctr" rtl="0" fontAlgn="base">
        <a:spcBef>
          <a:spcPct val="0"/>
        </a:spcBef>
        <a:spcAft>
          <a:spcPct val="0"/>
        </a:spcAft>
        <a:defRPr sz="3200">
          <a:solidFill>
            <a:schemeClr val="tx2"/>
          </a:solidFill>
          <a:latin typeface="Arial" charset="0"/>
        </a:defRPr>
      </a:lvl8pPr>
      <a:lvl9pPr marL="1828800" algn="ctr" rtl="0" fontAlgn="base">
        <a:spcBef>
          <a:spcPct val="0"/>
        </a:spcBef>
        <a:spcAft>
          <a:spcPct val="0"/>
        </a:spcAft>
        <a:defRPr sz="3200">
          <a:solidFill>
            <a:schemeClr val="tx2"/>
          </a:solidFill>
          <a:latin typeface="Arial" charset="0"/>
        </a:defRPr>
      </a:lvl9pPr>
    </p:titleStyle>
    <p:bodyStyle>
      <a:lvl1pPr marL="609600" indent="-609600" algn="l" rtl="0" eaLnBrk="0" fontAlgn="base" hangingPunct="0">
        <a:spcBef>
          <a:spcPct val="20000"/>
        </a:spcBef>
        <a:spcAft>
          <a:spcPct val="0"/>
        </a:spcAft>
        <a:buAutoNum type="alphaLcParenR"/>
        <a:defRPr sz="3200">
          <a:solidFill>
            <a:schemeClr val="tx1"/>
          </a:solidFill>
          <a:latin typeface="+mn-lt"/>
          <a:ea typeface="+mn-ea"/>
          <a:cs typeface="+mn-cs"/>
        </a:defRPr>
      </a:lvl1pPr>
      <a:lvl2pPr marL="990600" indent="-533400" algn="l" rtl="0" eaLnBrk="0" fontAlgn="base" hangingPunct="0">
        <a:spcBef>
          <a:spcPct val="20000"/>
        </a:spcBef>
        <a:spcAft>
          <a:spcPct val="0"/>
        </a:spcAft>
        <a:buChar char="–"/>
        <a:defRPr sz="2800">
          <a:solidFill>
            <a:schemeClr val="tx1"/>
          </a:solidFill>
          <a:latin typeface="+mn-lt"/>
        </a:defRPr>
      </a:lvl2pPr>
      <a:lvl3pPr marL="1371600" indent="-457200" algn="l" rtl="0" eaLnBrk="0" fontAlgn="base" hangingPunct="0">
        <a:spcBef>
          <a:spcPct val="20000"/>
        </a:spcBef>
        <a:spcAft>
          <a:spcPct val="0"/>
        </a:spcAft>
        <a:buChar char="•"/>
        <a:defRPr sz="2400">
          <a:solidFill>
            <a:schemeClr val="tx1"/>
          </a:solidFill>
          <a:latin typeface="+mn-lt"/>
        </a:defRPr>
      </a:lvl3pPr>
      <a:lvl4pPr marL="1752600" indent="-381000" algn="l" rtl="0" eaLnBrk="0" fontAlgn="base" hangingPunct="0">
        <a:spcBef>
          <a:spcPct val="20000"/>
        </a:spcBef>
        <a:spcAft>
          <a:spcPct val="0"/>
        </a:spcAft>
        <a:buChar char="–"/>
        <a:defRPr sz="2000">
          <a:solidFill>
            <a:schemeClr val="tx1"/>
          </a:solidFill>
          <a:latin typeface="+mn-lt"/>
        </a:defRPr>
      </a:lvl4pPr>
      <a:lvl5pPr marL="2209800" indent="-381000" algn="l" rtl="0" eaLnBrk="0" fontAlgn="base" hangingPunct="0">
        <a:spcBef>
          <a:spcPct val="20000"/>
        </a:spcBef>
        <a:spcAft>
          <a:spcPct val="0"/>
        </a:spcAft>
        <a:buChar char="»"/>
        <a:defRPr sz="2000">
          <a:solidFill>
            <a:schemeClr val="tx1"/>
          </a:solidFill>
          <a:latin typeface="+mn-lt"/>
        </a:defRPr>
      </a:lvl5pPr>
      <a:lvl6pPr marL="2667000" indent="-381000" algn="l" rtl="0" fontAlgn="base">
        <a:spcBef>
          <a:spcPct val="20000"/>
        </a:spcBef>
        <a:spcAft>
          <a:spcPct val="0"/>
        </a:spcAft>
        <a:buChar char="»"/>
        <a:defRPr sz="2000">
          <a:solidFill>
            <a:schemeClr val="tx1"/>
          </a:solidFill>
          <a:latin typeface="+mn-lt"/>
        </a:defRPr>
      </a:lvl6pPr>
      <a:lvl7pPr marL="3124200" indent="-381000" algn="l" rtl="0" fontAlgn="base">
        <a:spcBef>
          <a:spcPct val="20000"/>
        </a:spcBef>
        <a:spcAft>
          <a:spcPct val="0"/>
        </a:spcAft>
        <a:buChar char="»"/>
        <a:defRPr sz="2000">
          <a:solidFill>
            <a:schemeClr val="tx1"/>
          </a:solidFill>
          <a:latin typeface="+mn-lt"/>
        </a:defRPr>
      </a:lvl7pPr>
      <a:lvl8pPr marL="3581400" indent="-381000" algn="l" rtl="0" fontAlgn="base">
        <a:spcBef>
          <a:spcPct val="20000"/>
        </a:spcBef>
        <a:spcAft>
          <a:spcPct val="0"/>
        </a:spcAft>
        <a:buChar char="»"/>
        <a:defRPr sz="2000">
          <a:solidFill>
            <a:schemeClr val="tx1"/>
          </a:solidFill>
          <a:latin typeface="+mn-lt"/>
        </a:defRPr>
      </a:lvl8pPr>
      <a:lvl9pPr marL="4038600" indent="-3810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ctrTitle"/>
          </p:nvPr>
        </p:nvSpPr>
        <p:spPr>
          <a:xfrm>
            <a:off x="2071678" y="142844"/>
            <a:ext cx="4343400" cy="990600"/>
          </a:xfrm>
          <a:ln/>
        </p:spPr>
        <p:style>
          <a:lnRef idx="1">
            <a:schemeClr val="accent3"/>
          </a:lnRef>
          <a:fillRef idx="2">
            <a:schemeClr val="accent3"/>
          </a:fillRef>
          <a:effectRef idx="1">
            <a:schemeClr val="accent3"/>
          </a:effectRef>
          <a:fontRef idx="minor">
            <a:schemeClr val="dk1"/>
          </a:fontRef>
        </p:style>
        <p:txBody>
          <a:bodyPr/>
          <a:lstStyle/>
          <a:p>
            <a:pPr eaLnBrk="1" hangingPunct="1"/>
            <a:r>
              <a:rPr lang="de-DE" sz="2000" dirty="0" smtClean="0"/>
              <a:t>IT Security </a:t>
            </a:r>
            <a:br>
              <a:rPr lang="de-DE" sz="2000" dirty="0" smtClean="0"/>
            </a:br>
            <a:r>
              <a:rPr lang="de-DE" sz="1000" dirty="0" smtClean="0"/>
              <a:t>Klausur an der Hochschule Karlsruhe - Technik und Wirtschaft Wintersemester 2017/18, Mittwoch, 14.02.2018 </a:t>
            </a:r>
          </a:p>
        </p:txBody>
      </p:sp>
      <p:sp>
        <p:nvSpPr>
          <p:cNvPr id="1028" name="Rectangle 3"/>
          <p:cNvSpPr>
            <a:spLocks noGrp="1" noChangeArrowheads="1"/>
          </p:cNvSpPr>
          <p:nvPr>
            <p:ph type="subTitle" idx="1"/>
          </p:nvPr>
        </p:nvSpPr>
        <p:spPr>
          <a:xfrm>
            <a:off x="381000" y="1370013"/>
            <a:ext cx="6019800" cy="825724"/>
          </a:xfrm>
          <a:prstGeom prst="roundRect">
            <a:avLst/>
          </a:prstGeom>
        </p:spPr>
        <p:style>
          <a:lnRef idx="1">
            <a:schemeClr val="accent3"/>
          </a:lnRef>
          <a:fillRef idx="2">
            <a:schemeClr val="accent3"/>
          </a:fillRef>
          <a:effectRef idx="1">
            <a:schemeClr val="accent3"/>
          </a:effectRef>
          <a:fontRef idx="minor">
            <a:schemeClr val="dk1"/>
          </a:fontRef>
        </p:style>
        <p:txBody>
          <a:bodyPr/>
          <a:lstStyle/>
          <a:p>
            <a:pPr algn="l" eaLnBrk="1" hangingPunct="1"/>
            <a:r>
              <a:rPr lang="de-DE" sz="1600" dirty="0" smtClean="0"/>
              <a:t>Name:</a:t>
            </a:r>
            <a:r>
              <a:rPr lang="de-DE" sz="1200" dirty="0" smtClean="0"/>
              <a:t>___________________   </a:t>
            </a:r>
            <a:r>
              <a:rPr lang="de-DE" sz="1600" dirty="0" smtClean="0"/>
              <a:t>Punkte:</a:t>
            </a:r>
            <a:r>
              <a:rPr lang="de-DE" sz="1400" u="sng" dirty="0" smtClean="0"/>
              <a:t>______</a:t>
            </a:r>
            <a:r>
              <a:rPr lang="de-DE" sz="1600" dirty="0" smtClean="0"/>
              <a:t>/</a:t>
            </a:r>
            <a:r>
              <a:rPr lang="de-DE" sz="800" dirty="0" smtClean="0"/>
              <a:t>100</a:t>
            </a:r>
            <a:r>
              <a:rPr lang="de-DE" sz="1000" dirty="0" smtClean="0"/>
              <a:t> </a:t>
            </a:r>
            <a:r>
              <a:rPr lang="de-DE" sz="600" dirty="0" smtClean="0"/>
              <a:t>(40 zum Bestehen)    </a:t>
            </a:r>
            <a:r>
              <a:rPr lang="de-DE" sz="1600" dirty="0" smtClean="0"/>
              <a:t>Note:____</a:t>
            </a:r>
          </a:p>
          <a:p>
            <a:pPr algn="l" eaLnBrk="1" hangingPunct="1"/>
            <a:r>
              <a:rPr lang="de-DE" sz="1000" b="1" dirty="0" smtClean="0"/>
              <a:t>Disclaimer:</a:t>
            </a:r>
            <a:br>
              <a:rPr lang="de-DE" sz="1000" b="1" dirty="0" smtClean="0"/>
            </a:br>
            <a:r>
              <a:rPr lang="de-DE" sz="900" dirty="0" smtClean="0"/>
              <a:t>- Zugelassene Hilfsmittel: keine ausser Stifte und Lineal</a:t>
            </a:r>
            <a:br>
              <a:rPr lang="de-DE" sz="900" dirty="0" smtClean="0"/>
            </a:br>
            <a:r>
              <a:rPr lang="de-DE" sz="900" dirty="0" smtClean="0"/>
              <a:t>- Der Lösungsweg muss bei allen Aufgaben ersichtlich sein</a:t>
            </a:r>
          </a:p>
        </p:txBody>
      </p:sp>
      <p:sp>
        <p:nvSpPr>
          <p:cNvPr id="1029" name="Rectangle 7"/>
          <p:cNvSpPr>
            <a:spLocks noChangeArrowheads="1"/>
          </p:cNvSpPr>
          <p:nvPr/>
        </p:nvSpPr>
        <p:spPr bwMode="auto">
          <a:xfrm>
            <a:off x="381000" y="2532063"/>
            <a:ext cx="6019800" cy="457200"/>
          </a:xfrm>
          <a:prstGeom prst="roundRect">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spcBef>
                <a:spcPct val="0"/>
              </a:spcBef>
              <a:buFontTx/>
              <a:buNone/>
            </a:pPr>
            <a:r>
              <a:rPr lang="de-DE" sz="2000" dirty="0">
                <a:solidFill>
                  <a:schemeClr val="tx2"/>
                </a:solidFill>
              </a:rPr>
              <a:t>Aufgabe 1: Begriffswelt </a:t>
            </a:r>
          </a:p>
          <a:p>
            <a:pPr>
              <a:spcBef>
                <a:spcPct val="0"/>
              </a:spcBef>
              <a:buFontTx/>
              <a:buNone/>
            </a:pPr>
            <a:r>
              <a:rPr lang="de-DE" sz="1000" dirty="0">
                <a:solidFill>
                  <a:schemeClr val="tx2"/>
                </a:solidFill>
              </a:rPr>
              <a:t>__/10					__/</a:t>
            </a:r>
            <a:r>
              <a:rPr lang="de-DE" sz="1000" dirty="0" smtClean="0">
                <a:solidFill>
                  <a:schemeClr val="tx2"/>
                </a:solidFill>
              </a:rPr>
              <a:t>10 </a:t>
            </a:r>
            <a:r>
              <a:rPr lang="de-DE" sz="1000" dirty="0">
                <a:solidFill>
                  <a:schemeClr val="tx2"/>
                </a:solidFill>
              </a:rPr>
              <a:t>Punkte</a:t>
            </a:r>
            <a:endParaRPr lang="de-DE" sz="2000" dirty="0">
              <a:solidFill>
                <a:schemeClr val="tx2"/>
              </a:solidFill>
            </a:endParaRPr>
          </a:p>
        </p:txBody>
      </p:sp>
      <p:sp>
        <p:nvSpPr>
          <p:cNvPr id="1030" name="Rectangle 9"/>
          <p:cNvSpPr>
            <a:spLocks noChangeArrowheads="1"/>
          </p:cNvSpPr>
          <p:nvPr/>
        </p:nvSpPr>
        <p:spPr bwMode="auto">
          <a:xfrm>
            <a:off x="404664" y="4355976"/>
            <a:ext cx="6019800" cy="457200"/>
          </a:xfrm>
          <a:prstGeom prst="roundRect">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spcBef>
                <a:spcPct val="0"/>
              </a:spcBef>
              <a:buNone/>
            </a:pPr>
            <a:r>
              <a:rPr lang="de-DE" sz="2000" dirty="0">
                <a:solidFill>
                  <a:schemeClr val="tx2"/>
                </a:solidFill>
                <a:latin typeface="+mn-lt"/>
              </a:rPr>
              <a:t>Aufgabe 2: </a:t>
            </a:r>
            <a:r>
              <a:rPr lang="de-DE" sz="2000" dirty="0" smtClean="0">
                <a:solidFill>
                  <a:schemeClr val="tx2"/>
                </a:solidFill>
                <a:latin typeface="+mn-lt"/>
              </a:rPr>
              <a:t>Safety</a:t>
            </a:r>
            <a:endParaRPr lang="de-DE" sz="2000" dirty="0">
              <a:solidFill>
                <a:schemeClr val="tx2"/>
              </a:solidFill>
              <a:latin typeface="+mn-lt"/>
            </a:endParaRPr>
          </a:p>
          <a:p>
            <a:pPr>
              <a:spcBef>
                <a:spcPct val="0"/>
              </a:spcBef>
              <a:buNone/>
            </a:pPr>
            <a:r>
              <a:rPr lang="de-DE" sz="1000" dirty="0">
                <a:solidFill>
                  <a:schemeClr val="tx2"/>
                </a:solidFill>
              </a:rPr>
              <a:t>A</a:t>
            </a:r>
            <a:r>
              <a:rPr lang="de-DE" sz="1000" dirty="0" smtClean="0">
                <a:solidFill>
                  <a:schemeClr val="tx2"/>
                </a:solidFill>
              </a:rPr>
              <a:t>)__/ </a:t>
            </a:r>
            <a:r>
              <a:rPr lang="de-DE" sz="1000" dirty="0" smtClean="0">
                <a:solidFill>
                  <a:schemeClr val="tx2"/>
                </a:solidFill>
              </a:rPr>
              <a:t>10  </a:t>
            </a:r>
            <a:r>
              <a:rPr lang="de-DE" sz="1000" dirty="0">
                <a:solidFill>
                  <a:schemeClr val="tx2"/>
                </a:solidFill>
              </a:rPr>
              <a:t>B</a:t>
            </a:r>
            <a:r>
              <a:rPr lang="de-DE" sz="1000" dirty="0" smtClean="0">
                <a:solidFill>
                  <a:schemeClr val="tx2"/>
                </a:solidFill>
              </a:rPr>
              <a:t>)__/</a:t>
            </a:r>
            <a:r>
              <a:rPr lang="de-DE" sz="1000" dirty="0" smtClean="0">
                <a:solidFill>
                  <a:schemeClr val="tx2"/>
                </a:solidFill>
              </a:rPr>
              <a:t>10    </a:t>
            </a:r>
            <a:r>
              <a:rPr lang="de-DE" sz="1000" dirty="0">
                <a:solidFill>
                  <a:schemeClr val="tx2"/>
                </a:solidFill>
              </a:rPr>
              <a:t>C</a:t>
            </a:r>
            <a:r>
              <a:rPr lang="de-DE" sz="1000" dirty="0" smtClean="0">
                <a:solidFill>
                  <a:schemeClr val="tx2"/>
                </a:solidFill>
              </a:rPr>
              <a:t>)__/</a:t>
            </a:r>
            <a:r>
              <a:rPr lang="de-DE" sz="1000" dirty="0" smtClean="0">
                <a:solidFill>
                  <a:schemeClr val="tx2"/>
                </a:solidFill>
              </a:rPr>
              <a:t>10</a:t>
            </a:r>
            <a:r>
              <a:rPr lang="de-DE" sz="1000" dirty="0" smtClean="0">
                <a:solidFill>
                  <a:schemeClr val="tx2"/>
                </a:solidFill>
              </a:rPr>
              <a:t> 	D)__/10   </a:t>
            </a:r>
            <a:r>
              <a:rPr lang="de-DE" sz="1000" dirty="0" smtClean="0">
                <a:solidFill>
                  <a:schemeClr val="tx2"/>
                </a:solidFill>
              </a:rPr>
              <a:t>			</a:t>
            </a:r>
            <a:r>
              <a:rPr lang="de-DE" sz="1000" dirty="0" smtClean="0">
                <a:solidFill>
                  <a:schemeClr val="tx2"/>
                </a:solidFill>
              </a:rPr>
              <a:t>__/</a:t>
            </a:r>
            <a:r>
              <a:rPr lang="de-DE" sz="1000" dirty="0" smtClean="0">
                <a:solidFill>
                  <a:schemeClr val="tx2"/>
                </a:solidFill>
              </a:rPr>
              <a:t>40</a:t>
            </a:r>
            <a:r>
              <a:rPr lang="de-DE" sz="1000" dirty="0" smtClean="0">
                <a:solidFill>
                  <a:schemeClr val="tx2"/>
                </a:solidFill>
              </a:rPr>
              <a:t> </a:t>
            </a:r>
            <a:r>
              <a:rPr lang="de-DE" sz="1000" dirty="0">
                <a:solidFill>
                  <a:schemeClr val="tx2"/>
                </a:solidFill>
              </a:rPr>
              <a:t>Punkte</a:t>
            </a:r>
          </a:p>
        </p:txBody>
      </p:sp>
      <p:sp>
        <p:nvSpPr>
          <p:cNvPr id="1032" name="Text Box 21"/>
          <p:cNvSpPr txBox="1">
            <a:spLocks noChangeArrowheads="1"/>
          </p:cNvSpPr>
          <p:nvPr/>
        </p:nvSpPr>
        <p:spPr bwMode="auto">
          <a:xfrm>
            <a:off x="381000" y="3065463"/>
            <a:ext cx="6019800" cy="1458861"/>
          </a:xfrm>
          <a:prstGeom prst="rect">
            <a:avLst/>
          </a:prstGeom>
          <a:noFill/>
          <a:ln w="25400">
            <a:noFill/>
            <a:miter lim="800000"/>
            <a:headEnd/>
            <a:tailEnd/>
          </a:ln>
        </p:spPr>
        <p:txBody>
          <a:bodyPr>
            <a:spAutoFit/>
          </a:bodyPr>
          <a:lstStyle/>
          <a:p>
            <a:pPr defTabSz="762000" eaLnBrk="0" hangingPunct="0">
              <a:buNone/>
            </a:pPr>
            <a:r>
              <a:rPr lang="de-DE" sz="1200" dirty="0"/>
              <a:t>Ihr Unternehmen </a:t>
            </a:r>
            <a:r>
              <a:rPr lang="de-DE" sz="1200" dirty="0" err="1"/>
              <a:t>Parná</a:t>
            </a:r>
            <a:r>
              <a:rPr lang="de-DE" sz="1200" dirty="0"/>
              <a:t> ist aktiver Cloud Provider. Wie viele andere kämpft es zur Zeit gegen die berühmte „Schmelzwasser“ Sicherheitslücke. Vor diesem Hintergrund </a:t>
            </a:r>
            <a:r>
              <a:rPr lang="de-DE" sz="1200" dirty="0" smtClean="0"/>
              <a:t>ist Ihr </a:t>
            </a:r>
            <a:r>
              <a:rPr lang="de-DE" sz="1200" dirty="0" err="1" smtClean="0"/>
              <a:t>Know-How</a:t>
            </a:r>
            <a:r>
              <a:rPr lang="de-DE" sz="1200" dirty="0" smtClean="0"/>
              <a:t> gefragt. </a:t>
            </a:r>
            <a:endParaRPr lang="de-DE" altLang="de-DE" sz="1200" dirty="0" smtClean="0"/>
          </a:p>
          <a:p>
            <a:pPr defTabSz="762000" eaLnBrk="0" hangingPunct="0">
              <a:buNone/>
            </a:pPr>
            <a:r>
              <a:rPr lang="de-DE" altLang="de-DE" sz="1200" dirty="0" smtClean="0"/>
              <a:t>Erklären Sie kurz folgende </a:t>
            </a:r>
            <a:r>
              <a:rPr lang="de-DE" altLang="de-DE" sz="1200" dirty="0" smtClean="0"/>
              <a:t>10 </a:t>
            </a:r>
            <a:r>
              <a:rPr lang="de-DE" altLang="de-DE" sz="1200" dirty="0" smtClean="0"/>
              <a:t>Begriffe aus der IT Security Vorlesung:</a:t>
            </a:r>
            <a:br>
              <a:rPr lang="de-DE" altLang="de-DE" sz="1200" dirty="0" smtClean="0"/>
            </a:br>
            <a:r>
              <a:rPr lang="de-DE" altLang="de-DE" sz="1200" dirty="0" err="1" smtClean="0"/>
              <a:t>DDoS</a:t>
            </a:r>
            <a:r>
              <a:rPr lang="de-DE" altLang="de-DE" sz="1200" dirty="0" smtClean="0"/>
              <a:t>, Zuverlässigkeit, Spoofing, Bastion, IT Grundschutz, Tunnel, XSS, </a:t>
            </a:r>
            <a:r>
              <a:rPr lang="de-DE" altLang="de-DE" sz="1200" dirty="0" err="1" smtClean="0"/>
              <a:t>Honeypot</a:t>
            </a:r>
            <a:r>
              <a:rPr lang="de-DE" altLang="de-DE" sz="1200" dirty="0" smtClean="0"/>
              <a:t>, statische Redundanz, NOP Rutsche</a:t>
            </a:r>
            <a:endParaRPr lang="de-DE" altLang="de-DE" sz="1200" dirty="0"/>
          </a:p>
          <a:p>
            <a:pPr defTabSz="762000" eaLnBrk="0" hangingPunct="0">
              <a:buNone/>
            </a:pPr>
            <a:endParaRPr lang="en-US" sz="1200" dirty="0" smtClean="0"/>
          </a:p>
        </p:txBody>
      </p:sp>
      <p:sp>
        <p:nvSpPr>
          <p:cNvPr id="1033" name="Text Box 22"/>
          <p:cNvSpPr txBox="1">
            <a:spLocks noChangeArrowheads="1"/>
          </p:cNvSpPr>
          <p:nvPr/>
        </p:nvSpPr>
        <p:spPr bwMode="auto">
          <a:xfrm>
            <a:off x="404664" y="4917056"/>
            <a:ext cx="6096000" cy="3970318"/>
          </a:xfrm>
          <a:prstGeom prst="rect">
            <a:avLst/>
          </a:prstGeom>
          <a:noFill/>
          <a:ln w="25400" algn="ctr">
            <a:noFill/>
            <a:miter lim="800000"/>
            <a:headEnd/>
            <a:tailEnd/>
          </a:ln>
        </p:spPr>
        <p:txBody>
          <a:bodyPr>
            <a:spAutoFit/>
          </a:bodyPr>
          <a:lstStyle/>
          <a:p>
            <a:pPr marL="457200" indent="-457200" defTabSz="762000">
              <a:buFontTx/>
              <a:buAutoNum type="alphaUcParenR"/>
            </a:pPr>
            <a:r>
              <a:rPr lang="de-DE" sz="1200" dirty="0" smtClean="0"/>
              <a:t>Um immun gegen die „Schmelzwasser“ Attacke zu sein benötigen Sie ein BIOS Update (hilft nur in 80% der Fälle) oder ein Betriebssystem-Update (hilft nur in 60% der Fälle), aber </a:t>
            </a:r>
            <a:r>
              <a:rPr lang="de-DE" sz="1200" dirty="0" smtClean="0"/>
              <a:t>diese beiden Updates </a:t>
            </a:r>
            <a:r>
              <a:rPr lang="de-DE" sz="1200" dirty="0" smtClean="0"/>
              <a:t>sind</a:t>
            </a:r>
            <a:r>
              <a:rPr lang="de-DE" sz="1200" dirty="0" smtClean="0"/>
              <a:t> </a:t>
            </a:r>
            <a:r>
              <a:rPr lang="de-DE" sz="1200" dirty="0" smtClean="0"/>
              <a:t>generell nur bei Systemen die neuer sind als 2015 (50% Ihrer Systeme</a:t>
            </a:r>
            <a:r>
              <a:rPr lang="de-DE" sz="1200" dirty="0" smtClean="0"/>
              <a:t>) möglich. </a:t>
            </a:r>
            <a:r>
              <a:rPr lang="de-DE" sz="1200" dirty="0" smtClean="0"/>
              <a:t>Welche „Schmelzwasser“-Anfälligkeitswahrscheinlichkeit hat Ihr Unternehmen? </a:t>
            </a:r>
          </a:p>
          <a:p>
            <a:pPr marL="457200" indent="-457200" defTabSz="762000">
              <a:buFontTx/>
              <a:buAutoNum type="alphaUcParenR"/>
            </a:pPr>
            <a:r>
              <a:rPr lang="de-DE" sz="1200" dirty="0" smtClean="0"/>
              <a:t>An welchem Rahmenparameter aus A) (BIOS, OS, Systemalter) wäre es am lohnenswertesten, 10% besser zu sein, um insgesamt die geringste Anfälligkeit zu erreichen? Begründen Sie Ihre Antwort!</a:t>
            </a:r>
          </a:p>
          <a:p>
            <a:pPr marL="457200" indent="-457200" defTabSz="762000">
              <a:buFontTx/>
              <a:buAutoNum type="alphaUcParenR"/>
            </a:pPr>
            <a:r>
              <a:rPr lang="de-DE" sz="1200" dirty="0" smtClean="0"/>
              <a:t>Die IT-Security ist auf dem Prüfstand. Welche Schutzziele kennen Sie? Welche (mindestens 3) sind davon für Sie als Cloud Provider relevant? Begründen Sie Ihre Wahl! Mit welchen Maßnahmen erreichen Sie die von Ihnen als relevant erkannten Ziele. Beantworten Sie die Frage strukturiert!</a:t>
            </a:r>
          </a:p>
          <a:p>
            <a:pPr marL="457200" indent="-457200" defTabSz="762000">
              <a:buFontTx/>
              <a:buAutoNum type="alphaUcParenR"/>
            </a:pPr>
            <a:r>
              <a:rPr lang="de-DE" sz="1200" dirty="0" smtClean="0"/>
              <a:t>Ihr Chef bekommt bei der </a:t>
            </a:r>
            <a:r>
              <a:rPr lang="de-DE" sz="1200" dirty="0" smtClean="0"/>
              <a:t>Bewertung </a:t>
            </a:r>
            <a:r>
              <a:rPr lang="de-DE" sz="1200" dirty="0" smtClean="0"/>
              <a:t>der Schmelzwasser Lücke einige </a:t>
            </a:r>
            <a:r>
              <a:rPr lang="de-DE" sz="1200" dirty="0" smtClean="0"/>
              <a:t>Themen </a:t>
            </a:r>
            <a:r>
              <a:rPr lang="de-DE" sz="1200" dirty="0" smtClean="0"/>
              <a:t>durcheinander</a:t>
            </a:r>
            <a:r>
              <a:rPr lang="de-DE" sz="1200" dirty="0" smtClean="0"/>
              <a:t>. Erklären Sie </a:t>
            </a:r>
            <a:r>
              <a:rPr lang="de-DE" sz="1200" dirty="0" smtClean="0"/>
              <a:t>ihm </a:t>
            </a:r>
            <a:r>
              <a:rPr lang="de-DE" sz="1200" dirty="0" smtClean="0"/>
              <a:t>den Unterschied zwischen Zuverlässigkeit und Verfügbarkeit. </a:t>
            </a:r>
            <a:r>
              <a:rPr lang="de-DE" sz="1200" dirty="0" smtClean="0"/>
              <a:t/>
            </a:r>
            <a:br>
              <a:rPr lang="de-DE" sz="1200" dirty="0" smtClean="0"/>
            </a:br>
            <a:r>
              <a:rPr lang="de-DE" sz="1200" dirty="0" smtClean="0"/>
              <a:t>Ist für Sie als Cloud-Anbieter eher Verfügbarkeit oder Zuverlässigkeit wichtig? Mit </a:t>
            </a:r>
            <a:r>
              <a:rPr lang="de-DE" sz="1200" dirty="0" smtClean="0"/>
              <a:t>welcher Art von Redundanz erreichen Sie </a:t>
            </a:r>
            <a:r>
              <a:rPr lang="de-DE" sz="1200" dirty="0" smtClean="0"/>
              <a:t>dies?</a:t>
            </a:r>
            <a:br>
              <a:rPr lang="de-DE" sz="1200" dirty="0" smtClean="0"/>
            </a:br>
            <a:r>
              <a:rPr lang="de-DE" sz="1200" dirty="0" smtClean="0"/>
              <a:t>Hätte dies </a:t>
            </a:r>
            <a:r>
              <a:rPr lang="de-DE" sz="1200" dirty="0" smtClean="0"/>
              <a:t>auch </a:t>
            </a:r>
            <a:r>
              <a:rPr lang="de-DE" sz="1200" dirty="0" smtClean="0"/>
              <a:t>gegen </a:t>
            </a:r>
            <a:r>
              <a:rPr lang="de-DE" sz="1200" dirty="0" smtClean="0"/>
              <a:t>die</a:t>
            </a:r>
            <a:r>
              <a:rPr lang="de-DE" sz="1200" dirty="0" smtClean="0"/>
              <a:t> „Schmelzwasser“ Attacke </a:t>
            </a:r>
            <a:r>
              <a:rPr lang="de-DE" sz="1200" dirty="0" smtClean="0"/>
              <a:t>geholfen?</a:t>
            </a:r>
          </a:p>
          <a:p>
            <a:pPr marL="457200" indent="-457200" defTabSz="762000">
              <a:buFontTx/>
              <a:buAutoNum type="alphaUcParenR"/>
            </a:pPr>
            <a:endParaRPr lang="de-DE" sz="1200" dirty="0"/>
          </a:p>
          <a:p>
            <a:pPr marL="457200" indent="-457200" defTabSz="762000">
              <a:buFontTx/>
              <a:buAutoNum type="alphaUcParenR"/>
            </a:pPr>
            <a:endParaRPr lang="de-DE" sz="1200" dirty="0" smtClean="0"/>
          </a:p>
        </p:txBody>
      </p:sp>
      <p:pic>
        <p:nvPicPr>
          <p:cNvPr id="12" name="Grafik 11" descr="root.png"/>
          <p:cNvPicPr>
            <a:picLocks noChangeAspect="1"/>
          </p:cNvPicPr>
          <p:nvPr/>
        </p:nvPicPr>
        <p:blipFill>
          <a:blip r:embed="rId2" cstate="print"/>
          <a:srcRect t="46216"/>
          <a:stretch>
            <a:fillRect/>
          </a:stretch>
        </p:blipFill>
        <p:spPr>
          <a:xfrm>
            <a:off x="214290" y="214282"/>
            <a:ext cx="1653654" cy="423575"/>
          </a:xfrm>
          <a:prstGeom prst="roundRect">
            <a:avLst>
              <a:gd name="adj" fmla="val 16667"/>
            </a:avLst>
          </a:prstGeom>
          <a:ln>
            <a:noFill/>
          </a:ln>
          <a:effectLst>
            <a:outerShdw blurRad="76200" dist="38100" dir="7800000" algn="tl" rotWithShape="0">
              <a:srgbClr val="000000">
                <a:alpha val="40000"/>
              </a:srgbClr>
            </a:outerShdw>
            <a:reflection blurRad="6350" stA="50000" endA="300" endPos="90000" dir="5400000" sy="-100000" algn="bl" rotWithShape="0"/>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ChangeArrowheads="1"/>
          </p:cNvSpPr>
          <p:nvPr/>
        </p:nvSpPr>
        <p:spPr bwMode="auto">
          <a:xfrm>
            <a:off x="357166" y="827584"/>
            <a:ext cx="6019800" cy="457200"/>
          </a:xfrm>
          <a:prstGeom prst="roundRect">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spcBef>
                <a:spcPct val="0"/>
              </a:spcBef>
              <a:buFontTx/>
              <a:buNone/>
            </a:pPr>
            <a:r>
              <a:rPr lang="de-DE" sz="2000" dirty="0">
                <a:solidFill>
                  <a:schemeClr val="tx2"/>
                </a:solidFill>
              </a:rPr>
              <a:t>Aufgabe </a:t>
            </a:r>
            <a:r>
              <a:rPr lang="de-DE" sz="2000" dirty="0" smtClean="0">
                <a:solidFill>
                  <a:schemeClr val="tx2"/>
                </a:solidFill>
              </a:rPr>
              <a:t>3: Security</a:t>
            </a:r>
            <a:endParaRPr lang="de-DE" sz="2000" dirty="0">
              <a:solidFill>
                <a:schemeClr val="tx2"/>
              </a:solidFill>
            </a:endParaRPr>
          </a:p>
          <a:p>
            <a:pPr>
              <a:spcBef>
                <a:spcPct val="0"/>
              </a:spcBef>
              <a:buFontTx/>
              <a:buNone/>
            </a:pPr>
            <a:r>
              <a:rPr lang="de-DE" sz="1000" dirty="0">
                <a:solidFill>
                  <a:schemeClr val="tx2"/>
                </a:solidFill>
              </a:rPr>
              <a:t>A</a:t>
            </a:r>
            <a:r>
              <a:rPr lang="de-DE" sz="1000" dirty="0" smtClean="0">
                <a:solidFill>
                  <a:schemeClr val="tx2"/>
                </a:solidFill>
              </a:rPr>
              <a:t>)__/8 B</a:t>
            </a:r>
            <a:r>
              <a:rPr lang="de-DE" sz="1000" dirty="0" smtClean="0">
                <a:solidFill>
                  <a:schemeClr val="tx2"/>
                </a:solidFill>
              </a:rPr>
              <a:t>)__/</a:t>
            </a:r>
            <a:r>
              <a:rPr lang="de-DE" sz="1000" dirty="0">
                <a:solidFill>
                  <a:schemeClr val="tx2"/>
                </a:solidFill>
              </a:rPr>
              <a:t>8</a:t>
            </a:r>
            <a:r>
              <a:rPr lang="de-DE" sz="1000" dirty="0" smtClean="0">
                <a:solidFill>
                  <a:schemeClr val="tx2"/>
                </a:solidFill>
              </a:rPr>
              <a:t>  </a:t>
            </a:r>
            <a:r>
              <a:rPr lang="de-DE" sz="1000" dirty="0" smtClean="0">
                <a:solidFill>
                  <a:schemeClr val="tx2"/>
                </a:solidFill>
              </a:rPr>
              <a:t>C)__/</a:t>
            </a:r>
            <a:r>
              <a:rPr lang="de-DE" sz="1000" dirty="0" smtClean="0">
                <a:solidFill>
                  <a:schemeClr val="tx2"/>
                </a:solidFill>
              </a:rPr>
              <a:t>10  </a:t>
            </a:r>
            <a:r>
              <a:rPr lang="de-DE" sz="1000" dirty="0" smtClean="0">
                <a:solidFill>
                  <a:schemeClr val="tx2"/>
                </a:solidFill>
              </a:rPr>
              <a:t>D</a:t>
            </a:r>
            <a:r>
              <a:rPr lang="de-DE" sz="1000" dirty="0" smtClean="0">
                <a:solidFill>
                  <a:schemeClr val="tx2"/>
                </a:solidFill>
              </a:rPr>
              <a:t>)__/</a:t>
            </a:r>
            <a:r>
              <a:rPr lang="de-DE" sz="1000" dirty="0">
                <a:solidFill>
                  <a:schemeClr val="tx2"/>
                </a:solidFill>
              </a:rPr>
              <a:t>8</a:t>
            </a:r>
            <a:r>
              <a:rPr lang="de-DE" sz="1000" dirty="0" smtClean="0">
                <a:solidFill>
                  <a:schemeClr val="tx2"/>
                </a:solidFill>
              </a:rPr>
              <a:t>  </a:t>
            </a:r>
            <a:r>
              <a:rPr lang="de-DE" sz="1000" dirty="0" smtClean="0">
                <a:solidFill>
                  <a:schemeClr val="tx2"/>
                </a:solidFill>
              </a:rPr>
              <a:t>E</a:t>
            </a:r>
            <a:r>
              <a:rPr lang="de-DE" sz="1000" dirty="0" smtClean="0">
                <a:solidFill>
                  <a:schemeClr val="tx2"/>
                </a:solidFill>
              </a:rPr>
              <a:t>)__/</a:t>
            </a:r>
            <a:r>
              <a:rPr lang="de-DE" sz="1000" dirty="0" smtClean="0">
                <a:solidFill>
                  <a:schemeClr val="tx2"/>
                </a:solidFill>
              </a:rPr>
              <a:t>10</a:t>
            </a:r>
            <a:r>
              <a:rPr lang="de-DE" sz="1000" dirty="0" smtClean="0">
                <a:solidFill>
                  <a:schemeClr val="tx2"/>
                </a:solidFill>
              </a:rPr>
              <a:t>  F)__/6</a:t>
            </a:r>
            <a:r>
              <a:rPr lang="de-DE" sz="1000" dirty="0" smtClean="0">
                <a:solidFill>
                  <a:schemeClr val="tx2"/>
                </a:solidFill>
              </a:rPr>
              <a:t>	</a:t>
            </a:r>
            <a:r>
              <a:rPr lang="de-DE" sz="1000" dirty="0" smtClean="0">
                <a:solidFill>
                  <a:schemeClr val="tx2"/>
                </a:solidFill>
              </a:rPr>
              <a:t>	</a:t>
            </a:r>
            <a:r>
              <a:rPr lang="de-DE" sz="1000" dirty="0" smtClean="0">
                <a:solidFill>
                  <a:schemeClr val="tx2"/>
                </a:solidFill>
              </a:rPr>
              <a:t>	__/</a:t>
            </a:r>
            <a:r>
              <a:rPr lang="de-DE" sz="1000" dirty="0" smtClean="0">
                <a:solidFill>
                  <a:schemeClr val="tx2"/>
                </a:solidFill>
              </a:rPr>
              <a:t>50 </a:t>
            </a:r>
            <a:r>
              <a:rPr lang="de-DE" sz="1000" dirty="0">
                <a:solidFill>
                  <a:schemeClr val="tx2"/>
                </a:solidFill>
              </a:rPr>
              <a:t>Punkte</a:t>
            </a:r>
          </a:p>
        </p:txBody>
      </p:sp>
      <p:sp>
        <p:nvSpPr>
          <p:cNvPr id="5" name="Text Box 22"/>
          <p:cNvSpPr txBox="1">
            <a:spLocks noChangeArrowheads="1"/>
          </p:cNvSpPr>
          <p:nvPr/>
        </p:nvSpPr>
        <p:spPr bwMode="auto">
          <a:xfrm>
            <a:off x="332656" y="1547664"/>
            <a:ext cx="6096000" cy="7035772"/>
          </a:xfrm>
          <a:prstGeom prst="rect">
            <a:avLst/>
          </a:prstGeom>
          <a:noFill/>
          <a:ln w="25400" algn="ctr">
            <a:noFill/>
            <a:miter lim="800000"/>
            <a:headEnd/>
            <a:tailEnd/>
          </a:ln>
        </p:spPr>
        <p:txBody>
          <a:bodyPr>
            <a:spAutoFit/>
          </a:bodyPr>
          <a:lstStyle/>
          <a:p>
            <a:pPr marL="457200" indent="-457200" defTabSz="762000">
              <a:buFontTx/>
              <a:buAutoNum type="alphaUcParenR"/>
            </a:pPr>
            <a:r>
              <a:rPr lang="de-DE" sz="1200" dirty="0" smtClean="0"/>
              <a:t>Sie sollen den Kunden Ihres Cloud Providers helfen ihre gekauften </a:t>
            </a:r>
            <a:r>
              <a:rPr lang="de-DE" sz="1200" dirty="0" err="1" smtClean="0"/>
              <a:t>IoT</a:t>
            </a:r>
            <a:r>
              <a:rPr lang="de-DE" sz="1200" dirty="0" smtClean="0"/>
              <a:t> Devices sicherer zu betreiben. </a:t>
            </a:r>
            <a:br>
              <a:rPr lang="de-DE" sz="1200" dirty="0" smtClean="0"/>
            </a:br>
            <a:r>
              <a:rPr lang="de-DE" sz="1200" dirty="0" smtClean="0"/>
              <a:t>Schreiben Sie für die Kunden eine FAQ mit mindestens 4 Punkten und kurzer Erläuterung.</a:t>
            </a:r>
          </a:p>
          <a:p>
            <a:pPr marL="457200" indent="-457200" defTabSz="762000">
              <a:buFontTx/>
              <a:buAutoNum type="alphaUcParenR"/>
            </a:pPr>
            <a:r>
              <a:rPr lang="de-DE" sz="1200" dirty="0"/>
              <a:t>Neben „</a:t>
            </a:r>
            <a:r>
              <a:rPr lang="de-DE" sz="1200" dirty="0" smtClean="0"/>
              <a:t>Schmelzwasser“ sind Sie auch noch Ziel </a:t>
            </a:r>
            <a:r>
              <a:rPr lang="de-DE" sz="1200" dirty="0"/>
              <a:t>einer </a:t>
            </a:r>
            <a:r>
              <a:rPr lang="de-DE" sz="1200" dirty="0" err="1"/>
              <a:t>DDoS</a:t>
            </a:r>
            <a:r>
              <a:rPr lang="de-DE" sz="1200" dirty="0"/>
              <a:t> Attacke geworden. </a:t>
            </a:r>
            <a:br>
              <a:rPr lang="de-DE" sz="1200" dirty="0"/>
            </a:br>
            <a:r>
              <a:rPr lang="de-DE" sz="1200" dirty="0"/>
              <a:t>Wie können Sie </a:t>
            </a:r>
            <a:r>
              <a:rPr lang="de-DE" sz="1200" dirty="0" smtClean="0"/>
              <a:t>sich </a:t>
            </a:r>
            <a:r>
              <a:rPr lang="de-DE" sz="1200" dirty="0" smtClean="0"/>
              <a:t>davor schützen?</a:t>
            </a:r>
            <a:endParaRPr lang="de-DE" sz="1200" dirty="0"/>
          </a:p>
          <a:p>
            <a:pPr marL="457200" indent="-457200" defTabSz="762000">
              <a:buFontTx/>
              <a:buAutoNum type="alphaUcParenR"/>
            </a:pPr>
            <a:r>
              <a:rPr lang="de-DE" sz="1200" dirty="0" smtClean="0"/>
              <a:t>Die Sicherheits-Awareness ist aktuell besonders groß - erklären </a:t>
            </a:r>
            <a:r>
              <a:rPr lang="de-DE" sz="1200" dirty="0"/>
              <a:t>Sie Ihrem Chef anhand einer </a:t>
            </a:r>
            <a:r>
              <a:rPr lang="de-DE" sz="1200" dirty="0" smtClean="0"/>
              <a:t>Stack-Skizze </a:t>
            </a:r>
            <a:r>
              <a:rPr lang="de-DE" sz="1200" dirty="0"/>
              <a:t>wie ein </a:t>
            </a:r>
            <a:r>
              <a:rPr lang="de-DE" sz="1200" dirty="0" err="1"/>
              <a:t>Buffer</a:t>
            </a:r>
            <a:r>
              <a:rPr lang="de-DE" sz="1200" dirty="0"/>
              <a:t> Overflow funktioniert. </a:t>
            </a:r>
            <a:r>
              <a:rPr lang="de-DE" sz="1200" dirty="0" smtClean="0"/>
              <a:t>Mit welchen Maßnahmen lassen sich </a:t>
            </a:r>
            <a:r>
              <a:rPr lang="de-DE" sz="1200" dirty="0" err="1" smtClean="0"/>
              <a:t>Buffer</a:t>
            </a:r>
            <a:r>
              <a:rPr lang="de-DE" sz="1200" dirty="0" smtClean="0"/>
              <a:t> Overflows vermeiden?</a:t>
            </a:r>
          </a:p>
          <a:p>
            <a:pPr marL="457200" indent="-457200" defTabSz="762000">
              <a:buFontTx/>
              <a:buAutoNum type="alphaUcParenR"/>
            </a:pPr>
            <a:r>
              <a:rPr lang="de-DE" sz="1200" dirty="0" smtClean="0"/>
              <a:t>Damit Ihre Mitarbeiter über </a:t>
            </a:r>
            <a:r>
              <a:rPr lang="de-DE" sz="1200" dirty="0"/>
              <a:t>das Internet </a:t>
            </a:r>
            <a:r>
              <a:rPr lang="de-DE" sz="1200" dirty="0" smtClean="0"/>
              <a:t>an der Lösung der „Schmelzwasser“ Problematik mitarbeiten können, sollen deren Laptops mit Ihrer Zentrale </a:t>
            </a:r>
            <a:r>
              <a:rPr lang="de-DE" sz="1200" dirty="0"/>
              <a:t>verbunden werden</a:t>
            </a:r>
            <a:r>
              <a:rPr lang="de-DE" sz="1200" dirty="0" smtClean="0"/>
              <a:t>.  </a:t>
            </a:r>
            <a:r>
              <a:rPr lang="de-DE" sz="1200" dirty="0"/>
              <a:t/>
            </a:r>
            <a:br>
              <a:rPr lang="de-DE" sz="1200" dirty="0"/>
            </a:br>
            <a:r>
              <a:rPr lang="de-DE" sz="1200" dirty="0"/>
              <a:t>1) Skizzieren Sie den Aufbau des Netzes </a:t>
            </a:r>
            <a:r>
              <a:rPr lang="de-DE" sz="1200" dirty="0" smtClean="0"/>
              <a:t>am Internet-Anschluss Ihres Cloud-Providers mit den Bausteinen aus der Vorlesung</a:t>
            </a:r>
            <a:br>
              <a:rPr lang="de-DE" sz="1200" dirty="0" smtClean="0"/>
            </a:br>
            <a:r>
              <a:rPr lang="de-DE" sz="1200" dirty="0" smtClean="0"/>
              <a:t>2</a:t>
            </a:r>
            <a:r>
              <a:rPr lang="de-DE" sz="1200" dirty="0"/>
              <a:t>) Welche Richtlinien definieren Sie für die Laptops und deren </a:t>
            </a:r>
            <a:r>
              <a:rPr lang="de-DE" sz="1200" dirty="0" smtClean="0"/>
              <a:t>Benutzung?</a:t>
            </a:r>
          </a:p>
          <a:p>
            <a:pPr marL="457200" indent="-457200" defTabSz="762000">
              <a:buFontTx/>
              <a:buAutoNum type="alphaUcParenR"/>
            </a:pPr>
            <a:r>
              <a:rPr lang="de-DE" sz="1200" dirty="0" smtClean="0"/>
              <a:t>Sie </a:t>
            </a:r>
            <a:r>
              <a:rPr lang="de-DE" sz="1200" dirty="0"/>
              <a:t>wollen die Sicherheit Ihrer </a:t>
            </a:r>
            <a:r>
              <a:rPr lang="de-DE" sz="1200" dirty="0" smtClean="0"/>
              <a:t>Cloud-Server </a:t>
            </a:r>
            <a:r>
              <a:rPr lang="de-DE" sz="1200" dirty="0"/>
              <a:t>überprüfen. Schreiben Sie in Pseudocode einen Port Scanner, welcher die gefundenen Informationen mit einer </a:t>
            </a:r>
            <a:r>
              <a:rPr lang="de-DE" sz="1200" dirty="0" err="1"/>
              <a:t>Vulnerability</a:t>
            </a:r>
            <a:r>
              <a:rPr lang="de-DE" sz="1200" dirty="0"/>
              <a:t> DB abgleicht und im Falle einer Sicherheitslücke einen Alarm </a:t>
            </a:r>
            <a:r>
              <a:rPr lang="de-DE" sz="1200" dirty="0" smtClean="0"/>
              <a:t>triggert.</a:t>
            </a:r>
          </a:p>
          <a:p>
            <a:pPr marL="457200" indent="-457200" defTabSz="762000">
              <a:buFontTx/>
              <a:buAutoNum type="alphaUcParenR"/>
            </a:pPr>
            <a:r>
              <a:rPr lang="de-DE" sz="1200" dirty="0" smtClean="0"/>
              <a:t>Bei </a:t>
            </a:r>
            <a:r>
              <a:rPr lang="de-DE" sz="1200" dirty="0"/>
              <a:t>der Anbindung </a:t>
            </a:r>
            <a:r>
              <a:rPr lang="de-DE" sz="1200" dirty="0" smtClean="0"/>
              <a:t>der Arbeitsplätze in Ihrer Entwicklungsabteilung an die Cloud-Server </a:t>
            </a:r>
            <a:r>
              <a:rPr lang="de-DE" sz="1200" dirty="0"/>
              <a:t>verwenden Sie unter anderem NAT mit folgendem Setup</a:t>
            </a:r>
            <a:r>
              <a:rPr lang="de-DE" sz="1200" dirty="0" smtClean="0"/>
              <a:t>:</a:t>
            </a:r>
            <a:br>
              <a:rPr lang="de-DE" sz="1200" dirty="0" smtClean="0"/>
            </a:br>
            <a:r>
              <a:rPr lang="de-DE" sz="1200" dirty="0" smtClean="0"/>
              <a:t/>
            </a:r>
            <a:br>
              <a:rPr lang="de-DE" sz="1200" dirty="0" smtClean="0"/>
            </a:br>
            <a:r>
              <a:rPr lang="de-DE" sz="1200" dirty="0" smtClean="0"/>
              <a:t/>
            </a:r>
            <a:br>
              <a:rPr lang="de-DE" sz="1200" dirty="0" smtClean="0"/>
            </a:br>
            <a:r>
              <a:rPr lang="de-DE" sz="1200" dirty="0" smtClean="0"/>
              <a:t/>
            </a:r>
            <a:br>
              <a:rPr lang="de-DE" sz="1200" dirty="0" smtClean="0"/>
            </a:br>
            <a:r>
              <a:rPr lang="de-DE" sz="1200" dirty="0" smtClean="0"/>
              <a:t/>
            </a:r>
            <a:br>
              <a:rPr lang="de-DE" sz="1200" dirty="0" smtClean="0"/>
            </a:br>
            <a:r>
              <a:rPr lang="de-DE" sz="1200" dirty="0" smtClean="0"/>
              <a:t/>
            </a:r>
            <a:br>
              <a:rPr lang="de-DE" sz="1200" dirty="0" smtClean="0"/>
            </a:br>
            <a:r>
              <a:rPr lang="de-DE" sz="1200" dirty="0" smtClean="0"/>
              <a:t/>
            </a:r>
            <a:br>
              <a:rPr lang="de-DE" sz="1200" dirty="0" smtClean="0"/>
            </a:br>
            <a:r>
              <a:rPr lang="de-DE" sz="1200" dirty="0" smtClean="0"/>
              <a:t/>
            </a:r>
            <a:br>
              <a:rPr lang="de-DE" sz="1200" dirty="0" smtClean="0"/>
            </a:br>
            <a:r>
              <a:rPr lang="de-DE" sz="1200" dirty="0"/>
              <a:t>Die Workstation soll zum </a:t>
            </a:r>
            <a:r>
              <a:rPr lang="de-DE" sz="1200" dirty="0" smtClean="0"/>
              <a:t>Cloud-server </a:t>
            </a:r>
            <a:r>
              <a:rPr lang="de-DE" sz="1200" dirty="0"/>
              <a:t>zwei HTTPS-Verbindungen aufmachen. Füllen Sie die folgende </a:t>
            </a:r>
            <a:r>
              <a:rPr lang="de-DE" sz="1200" dirty="0" smtClean="0"/>
              <a:t>NAT-Tabelle </a:t>
            </a:r>
            <a:r>
              <a:rPr lang="de-DE" sz="1200" smtClean="0"/>
              <a:t>des NAT-GW mit </a:t>
            </a:r>
            <a:r>
              <a:rPr lang="de-DE" sz="1200" dirty="0"/>
              <a:t>den dann </a:t>
            </a:r>
            <a:r>
              <a:rPr lang="de-DE" sz="1200" dirty="0" smtClean="0"/>
              <a:t>vorzufindenden </a:t>
            </a:r>
            <a:r>
              <a:rPr lang="de-DE" sz="1200" dirty="0"/>
              <a:t>Inhalten:</a:t>
            </a:r>
          </a:p>
          <a:p>
            <a:pPr defTabSz="762000">
              <a:buNone/>
            </a:pPr>
            <a:r>
              <a:rPr lang="de-DE" sz="1200" dirty="0" smtClean="0"/>
              <a:t/>
            </a:r>
            <a:br>
              <a:rPr lang="de-DE" sz="1200" dirty="0" smtClean="0"/>
            </a:br>
            <a:endParaRPr lang="de-DE" sz="1200" dirty="0" smtClean="0"/>
          </a:p>
          <a:p>
            <a:pPr marL="457200" indent="-457200" defTabSz="762000">
              <a:buFont typeface="Wingdings" panose="05000000000000000000" pitchFamily="2" charset="2"/>
              <a:buAutoNum type="alphaUcParenR" startAt="3"/>
            </a:pPr>
            <a:endParaRPr lang="de-DE" sz="1200" dirty="0"/>
          </a:p>
          <a:p>
            <a:pPr marL="457200" indent="-457200" defTabSz="762000">
              <a:buFontTx/>
              <a:buAutoNum type="alphaUcParenR"/>
            </a:pPr>
            <a:endParaRPr lang="de-DE" sz="1200" dirty="0"/>
          </a:p>
          <a:p>
            <a:pPr marL="457200" indent="-457200" defTabSz="762000">
              <a:buFontTx/>
              <a:buAutoNum type="alphaUcParenR"/>
            </a:pPr>
            <a:endParaRPr lang="de-DE" sz="1200" dirty="0" smtClean="0"/>
          </a:p>
        </p:txBody>
      </p:sp>
      <p:cxnSp>
        <p:nvCxnSpPr>
          <p:cNvPr id="6" name="Gerade Verbindung 5"/>
          <p:cNvCxnSpPr/>
          <p:nvPr/>
        </p:nvCxnSpPr>
        <p:spPr>
          <a:xfrm>
            <a:off x="1201489" y="6397034"/>
            <a:ext cx="4613250" cy="16669"/>
          </a:xfrm>
          <a:prstGeom prst="line">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7" name="Gruppieren 11"/>
          <p:cNvGrpSpPr>
            <a:grpSpLocks/>
          </p:cNvGrpSpPr>
          <p:nvPr/>
        </p:nvGrpSpPr>
        <p:grpSpPr bwMode="auto">
          <a:xfrm>
            <a:off x="2636912" y="6121674"/>
            <a:ext cx="576064" cy="576064"/>
            <a:chOff x="3286116" y="1714488"/>
            <a:chExt cx="900000" cy="900000"/>
          </a:xfrm>
        </p:grpSpPr>
        <p:sp>
          <p:nvSpPr>
            <p:cNvPr id="8" name="Abgerundetes Rechteck 7"/>
            <p:cNvSpPr/>
            <p:nvPr/>
          </p:nvSpPr>
          <p:spPr>
            <a:xfrm>
              <a:off x="3286116" y="1714488"/>
              <a:ext cx="900000" cy="900000"/>
            </a:xfrm>
            <a:prstGeom prst="roundRec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latin typeface="Arial" pitchFamily="34" charset="0"/>
                <a:cs typeface="Arial" pitchFamily="34" charset="0"/>
              </a:endParaRPr>
            </a:p>
          </p:txBody>
        </p:sp>
        <p:sp>
          <p:nvSpPr>
            <p:cNvPr id="9" name="Pfeil in vier Richtungen 8"/>
            <p:cNvSpPr/>
            <p:nvPr/>
          </p:nvSpPr>
          <p:spPr>
            <a:xfrm>
              <a:off x="3357545" y="1785916"/>
              <a:ext cx="720635" cy="720635"/>
            </a:xfrm>
            <a:prstGeom prst="quadArrow">
              <a:avLst>
                <a:gd name="adj1" fmla="val 13665"/>
                <a:gd name="adj2" fmla="val 22500"/>
                <a:gd name="adj3" fmla="val 22500"/>
              </a:avLst>
            </a:prstGeom>
          </p:spPr>
          <p:style>
            <a:lnRef idx="1">
              <a:schemeClr val="dk1"/>
            </a:lnRef>
            <a:fillRef idx="2">
              <a:schemeClr val="dk1"/>
            </a:fillRef>
            <a:effectRef idx="1">
              <a:schemeClr val="dk1"/>
            </a:effectRef>
            <a:fontRef idx="minor">
              <a:schemeClr val="dk1"/>
            </a:fontRef>
          </p:style>
          <p:txBody>
            <a:bodyPr anchor="ctr"/>
            <a:lstStyle/>
            <a:p>
              <a:pPr algn="ctr">
                <a:defRPr/>
              </a:pPr>
              <a:endParaRPr lang="de-DE">
                <a:latin typeface="Arial" pitchFamily="34" charset="0"/>
                <a:cs typeface="Arial" pitchFamily="34" charset="0"/>
              </a:endParaRPr>
            </a:p>
          </p:txBody>
        </p:sp>
      </p:grpSp>
      <p:pic>
        <p:nvPicPr>
          <p:cNvPr id="10" name="Picture 2" descr="C:\Programme\Microsoft Office\MEDIA\CAGCAT10\j0195384.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4133" y="5946978"/>
            <a:ext cx="909638"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3" descr="C:\Dokumente und Einstellungen\fischi\Lokale Einstellungen\Temporary Internet Files\Content.IE5\U5QBOPWN\MCj0424790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26707" y="5946978"/>
            <a:ext cx="896937"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Cloud"/>
          <p:cNvSpPr>
            <a:spLocks noChangeAspect="1" noEditPoints="1" noChangeArrowheads="1"/>
          </p:cNvSpPr>
          <p:nvPr/>
        </p:nvSpPr>
        <p:spPr bwMode="auto">
          <a:xfrm>
            <a:off x="3870523" y="6083007"/>
            <a:ext cx="1074405" cy="72008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1">
            <a:schemeClr val="dk1"/>
          </a:lnRef>
          <a:fillRef idx="2">
            <a:schemeClr val="dk1"/>
          </a:fillRef>
          <a:effectRef idx="1">
            <a:schemeClr val="dk1"/>
          </a:effectRef>
          <a:fontRef idx="minor">
            <a:schemeClr val="dk1"/>
          </a:fontRef>
        </p:style>
        <p:txBody>
          <a:bodyPr anchor="ctr"/>
          <a:lstStyle/>
          <a:p>
            <a:pPr algn="ctr">
              <a:buNone/>
              <a:defRPr/>
            </a:pPr>
            <a:r>
              <a:rPr lang="de-DE" sz="1200" dirty="0">
                <a:latin typeface="Arial" pitchFamily="34" charset="0"/>
                <a:cs typeface="Arial" pitchFamily="34" charset="0"/>
              </a:rPr>
              <a:t>Internet</a:t>
            </a:r>
          </a:p>
        </p:txBody>
      </p:sp>
      <p:sp>
        <p:nvSpPr>
          <p:cNvPr id="13" name="Textfeld 12"/>
          <p:cNvSpPr txBox="1">
            <a:spLocks noChangeArrowheads="1"/>
          </p:cNvSpPr>
          <p:nvPr/>
        </p:nvSpPr>
        <p:spPr bwMode="auto">
          <a:xfrm>
            <a:off x="812423" y="5580112"/>
            <a:ext cx="92845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Arial" charset="0"/>
                <a:cs typeface="Arial" charset="0"/>
              </a:defRPr>
            </a:lvl1pPr>
            <a:lvl2pPr marL="742950" indent="-285750" eaLnBrk="0" hangingPunct="0">
              <a:spcBef>
                <a:spcPct val="20000"/>
              </a:spcBef>
              <a:buFont typeface="Arial" charset="0"/>
              <a:buChar char="–"/>
              <a:defRPr sz="2800">
                <a:solidFill>
                  <a:schemeClr val="tx1"/>
                </a:solidFill>
                <a:latin typeface="Arial" charset="0"/>
                <a:cs typeface="Arial" charset="0"/>
              </a:defRPr>
            </a:lvl2pPr>
            <a:lvl3pPr marL="1143000" indent="-228600" eaLnBrk="0" hangingPunct="0">
              <a:spcBef>
                <a:spcPct val="20000"/>
              </a:spcBef>
              <a:buFont typeface="Arial" charset="0"/>
              <a:buChar char="•"/>
              <a:defRPr sz="2400">
                <a:solidFill>
                  <a:schemeClr val="tx1"/>
                </a:solidFill>
                <a:latin typeface="Arial" charset="0"/>
                <a:cs typeface="Arial" charset="0"/>
              </a:defRPr>
            </a:lvl3pPr>
            <a:lvl4pPr marL="1600200" indent="-228600" eaLnBrk="0" hangingPunct="0">
              <a:spcBef>
                <a:spcPct val="20000"/>
              </a:spcBef>
              <a:buFont typeface="Arial" charset="0"/>
              <a:buChar char="–"/>
              <a:defRPr sz="2000">
                <a:solidFill>
                  <a:schemeClr val="tx1"/>
                </a:solidFill>
                <a:latin typeface="Arial" charset="0"/>
                <a:cs typeface="Arial" charset="0"/>
              </a:defRPr>
            </a:lvl4pPr>
            <a:lvl5pPr marL="2057400" indent="-228600" eaLnBrk="0" hangingPunct="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eaLnBrk="1" hangingPunct="1">
              <a:spcBef>
                <a:spcPct val="0"/>
              </a:spcBef>
              <a:buFontTx/>
              <a:buNone/>
            </a:pPr>
            <a:r>
              <a:rPr lang="de-DE" altLang="de-DE" sz="1100" dirty="0" smtClean="0"/>
              <a:t>10.0.0.3/27</a:t>
            </a:r>
          </a:p>
          <a:p>
            <a:pPr eaLnBrk="1" hangingPunct="1">
              <a:spcBef>
                <a:spcPct val="0"/>
              </a:spcBef>
              <a:buFontTx/>
              <a:buNone/>
            </a:pPr>
            <a:r>
              <a:rPr lang="de-DE" altLang="de-DE" sz="1100" dirty="0" smtClean="0"/>
              <a:t>Workstation</a:t>
            </a:r>
            <a:endParaRPr lang="de-DE" altLang="de-DE" sz="1100" dirty="0"/>
          </a:p>
        </p:txBody>
      </p:sp>
      <p:sp>
        <p:nvSpPr>
          <p:cNvPr id="14" name="Textfeld 13"/>
          <p:cNvSpPr txBox="1">
            <a:spLocks noChangeArrowheads="1"/>
          </p:cNvSpPr>
          <p:nvPr/>
        </p:nvSpPr>
        <p:spPr bwMode="auto">
          <a:xfrm>
            <a:off x="2060848" y="5893405"/>
            <a:ext cx="88838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Arial" charset="0"/>
                <a:cs typeface="Arial" charset="0"/>
              </a:defRPr>
            </a:lvl1pPr>
            <a:lvl2pPr marL="742950" indent="-285750" eaLnBrk="0" hangingPunct="0">
              <a:spcBef>
                <a:spcPct val="20000"/>
              </a:spcBef>
              <a:buFont typeface="Arial" charset="0"/>
              <a:buChar char="–"/>
              <a:defRPr sz="2800">
                <a:solidFill>
                  <a:schemeClr val="tx1"/>
                </a:solidFill>
                <a:latin typeface="Arial" charset="0"/>
                <a:cs typeface="Arial" charset="0"/>
              </a:defRPr>
            </a:lvl2pPr>
            <a:lvl3pPr marL="1143000" indent="-228600" eaLnBrk="0" hangingPunct="0">
              <a:spcBef>
                <a:spcPct val="20000"/>
              </a:spcBef>
              <a:buFont typeface="Arial" charset="0"/>
              <a:buChar char="•"/>
              <a:defRPr sz="2400">
                <a:solidFill>
                  <a:schemeClr val="tx1"/>
                </a:solidFill>
                <a:latin typeface="Arial" charset="0"/>
                <a:cs typeface="Arial" charset="0"/>
              </a:defRPr>
            </a:lvl3pPr>
            <a:lvl4pPr marL="1600200" indent="-228600" eaLnBrk="0" hangingPunct="0">
              <a:spcBef>
                <a:spcPct val="20000"/>
              </a:spcBef>
              <a:buFont typeface="Arial" charset="0"/>
              <a:buChar char="–"/>
              <a:defRPr sz="2000">
                <a:solidFill>
                  <a:schemeClr val="tx1"/>
                </a:solidFill>
                <a:latin typeface="Arial" charset="0"/>
                <a:cs typeface="Arial" charset="0"/>
              </a:defRPr>
            </a:lvl4pPr>
            <a:lvl5pPr marL="2057400" indent="-228600" eaLnBrk="0" hangingPunct="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eaLnBrk="1" hangingPunct="1">
              <a:spcBef>
                <a:spcPct val="0"/>
              </a:spcBef>
              <a:buFontTx/>
              <a:buNone/>
            </a:pPr>
            <a:r>
              <a:rPr lang="de-DE" altLang="de-DE" sz="1100" dirty="0" smtClean="0"/>
              <a:t>10.0.0.1/27</a:t>
            </a:r>
            <a:endParaRPr lang="de-DE" altLang="de-DE" sz="1100" dirty="0"/>
          </a:p>
        </p:txBody>
      </p:sp>
      <p:sp>
        <p:nvSpPr>
          <p:cNvPr id="15" name="Textfeld 14"/>
          <p:cNvSpPr txBox="1">
            <a:spLocks noChangeArrowheads="1"/>
          </p:cNvSpPr>
          <p:nvPr/>
        </p:nvSpPr>
        <p:spPr bwMode="auto">
          <a:xfrm>
            <a:off x="2924944" y="5893405"/>
            <a:ext cx="1124026"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Arial" charset="0"/>
                <a:cs typeface="Arial" charset="0"/>
              </a:defRPr>
            </a:lvl1pPr>
            <a:lvl2pPr marL="742950" indent="-285750" eaLnBrk="0" hangingPunct="0">
              <a:spcBef>
                <a:spcPct val="20000"/>
              </a:spcBef>
              <a:buFont typeface="Arial" charset="0"/>
              <a:buChar char="–"/>
              <a:defRPr sz="2800">
                <a:solidFill>
                  <a:schemeClr val="tx1"/>
                </a:solidFill>
                <a:latin typeface="Arial" charset="0"/>
                <a:cs typeface="Arial" charset="0"/>
              </a:defRPr>
            </a:lvl2pPr>
            <a:lvl3pPr marL="1143000" indent="-228600" eaLnBrk="0" hangingPunct="0">
              <a:spcBef>
                <a:spcPct val="20000"/>
              </a:spcBef>
              <a:buFont typeface="Arial" charset="0"/>
              <a:buChar char="•"/>
              <a:defRPr sz="2400">
                <a:solidFill>
                  <a:schemeClr val="tx1"/>
                </a:solidFill>
                <a:latin typeface="Arial" charset="0"/>
                <a:cs typeface="Arial" charset="0"/>
              </a:defRPr>
            </a:lvl3pPr>
            <a:lvl4pPr marL="1600200" indent="-228600" eaLnBrk="0" hangingPunct="0">
              <a:spcBef>
                <a:spcPct val="20000"/>
              </a:spcBef>
              <a:buFont typeface="Arial" charset="0"/>
              <a:buChar char="–"/>
              <a:defRPr sz="2000">
                <a:solidFill>
                  <a:schemeClr val="tx1"/>
                </a:solidFill>
                <a:latin typeface="Arial" charset="0"/>
                <a:cs typeface="Arial" charset="0"/>
              </a:defRPr>
            </a:lvl4pPr>
            <a:lvl5pPr marL="2057400" indent="-228600" eaLnBrk="0" hangingPunct="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eaLnBrk="1" hangingPunct="1">
              <a:spcBef>
                <a:spcPct val="0"/>
              </a:spcBef>
              <a:buFontTx/>
              <a:buNone/>
            </a:pPr>
            <a:r>
              <a:rPr lang="de-DE" altLang="de-DE" sz="1100" dirty="0" smtClean="0"/>
              <a:t>193.196.1.4/31</a:t>
            </a:r>
            <a:endParaRPr lang="de-DE" altLang="de-DE" sz="1100" dirty="0"/>
          </a:p>
        </p:txBody>
      </p:sp>
      <p:sp>
        <p:nvSpPr>
          <p:cNvPr id="16" name="Textfeld 15"/>
          <p:cNvSpPr txBox="1">
            <a:spLocks noChangeArrowheads="1"/>
          </p:cNvSpPr>
          <p:nvPr/>
        </p:nvSpPr>
        <p:spPr bwMode="auto">
          <a:xfrm>
            <a:off x="5382691" y="5580112"/>
            <a:ext cx="101662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Arial" charset="0"/>
                <a:cs typeface="Arial" charset="0"/>
              </a:defRPr>
            </a:lvl1pPr>
            <a:lvl2pPr marL="742950" indent="-285750" eaLnBrk="0" hangingPunct="0">
              <a:spcBef>
                <a:spcPct val="20000"/>
              </a:spcBef>
              <a:buFont typeface="Arial" charset="0"/>
              <a:buChar char="–"/>
              <a:defRPr sz="2800">
                <a:solidFill>
                  <a:schemeClr val="tx1"/>
                </a:solidFill>
                <a:latin typeface="Arial" charset="0"/>
                <a:cs typeface="Arial" charset="0"/>
              </a:defRPr>
            </a:lvl2pPr>
            <a:lvl3pPr marL="1143000" indent="-228600" eaLnBrk="0" hangingPunct="0">
              <a:spcBef>
                <a:spcPct val="20000"/>
              </a:spcBef>
              <a:buFont typeface="Arial" charset="0"/>
              <a:buChar char="•"/>
              <a:defRPr sz="2400">
                <a:solidFill>
                  <a:schemeClr val="tx1"/>
                </a:solidFill>
                <a:latin typeface="Arial" charset="0"/>
                <a:cs typeface="Arial" charset="0"/>
              </a:defRPr>
            </a:lvl3pPr>
            <a:lvl4pPr marL="1600200" indent="-228600" eaLnBrk="0" hangingPunct="0">
              <a:spcBef>
                <a:spcPct val="20000"/>
              </a:spcBef>
              <a:buFont typeface="Arial" charset="0"/>
              <a:buChar char="–"/>
              <a:defRPr sz="2000">
                <a:solidFill>
                  <a:schemeClr val="tx1"/>
                </a:solidFill>
                <a:latin typeface="Arial" charset="0"/>
                <a:cs typeface="Arial" charset="0"/>
              </a:defRPr>
            </a:lvl4pPr>
            <a:lvl5pPr marL="2057400" indent="-228600" eaLnBrk="0" hangingPunct="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eaLnBrk="1" hangingPunct="1">
              <a:spcBef>
                <a:spcPct val="0"/>
              </a:spcBef>
              <a:buFontTx/>
              <a:buNone/>
            </a:pPr>
            <a:r>
              <a:rPr lang="de-DE" altLang="de-DE" sz="1100" dirty="0"/>
              <a:t>1.2.3.4</a:t>
            </a:r>
          </a:p>
          <a:p>
            <a:pPr eaLnBrk="1" hangingPunct="1">
              <a:spcBef>
                <a:spcPct val="0"/>
              </a:spcBef>
              <a:buFontTx/>
              <a:buNone/>
            </a:pPr>
            <a:r>
              <a:rPr lang="de-DE" altLang="de-DE" sz="1100" dirty="0" smtClean="0"/>
              <a:t>Cloud-Server</a:t>
            </a:r>
            <a:endParaRPr lang="de-DE" altLang="de-DE" sz="1100" dirty="0"/>
          </a:p>
        </p:txBody>
      </p:sp>
      <p:sp>
        <p:nvSpPr>
          <p:cNvPr id="17" name="Cloud"/>
          <p:cNvSpPr>
            <a:spLocks noChangeAspect="1" noEditPoints="1" noChangeArrowheads="1"/>
          </p:cNvSpPr>
          <p:nvPr/>
        </p:nvSpPr>
        <p:spPr bwMode="auto">
          <a:xfrm>
            <a:off x="1772816" y="6155015"/>
            <a:ext cx="752084" cy="504056"/>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1">
            <a:schemeClr val="dk1"/>
          </a:lnRef>
          <a:fillRef idx="2">
            <a:schemeClr val="dk1"/>
          </a:fillRef>
          <a:effectRef idx="1">
            <a:schemeClr val="dk1"/>
          </a:effectRef>
          <a:fontRef idx="minor">
            <a:schemeClr val="dk1"/>
          </a:fontRef>
        </p:style>
        <p:txBody>
          <a:bodyPr anchor="ctr"/>
          <a:lstStyle/>
          <a:p>
            <a:pPr algn="ctr">
              <a:buNone/>
              <a:defRPr/>
            </a:pPr>
            <a:r>
              <a:rPr lang="de-DE" sz="1200" dirty="0" smtClean="0">
                <a:latin typeface="Arial" pitchFamily="34" charset="0"/>
                <a:cs typeface="Arial" pitchFamily="34" charset="0"/>
              </a:rPr>
              <a:t>LAN</a:t>
            </a:r>
            <a:endParaRPr lang="de-DE" sz="1200" dirty="0">
              <a:latin typeface="Arial" pitchFamily="34" charset="0"/>
              <a:cs typeface="Arial" pitchFamily="34" charset="0"/>
            </a:endParaRPr>
          </a:p>
        </p:txBody>
      </p:sp>
      <p:sp>
        <p:nvSpPr>
          <p:cNvPr id="18" name="Textfeld 17"/>
          <p:cNvSpPr txBox="1">
            <a:spLocks noChangeArrowheads="1"/>
          </p:cNvSpPr>
          <p:nvPr/>
        </p:nvSpPr>
        <p:spPr bwMode="auto">
          <a:xfrm>
            <a:off x="2564904" y="6660232"/>
            <a:ext cx="75693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Arial" charset="0"/>
                <a:cs typeface="Arial" charset="0"/>
              </a:defRPr>
            </a:lvl1pPr>
            <a:lvl2pPr marL="742950" indent="-285750" eaLnBrk="0" hangingPunct="0">
              <a:spcBef>
                <a:spcPct val="20000"/>
              </a:spcBef>
              <a:buFont typeface="Arial" charset="0"/>
              <a:buChar char="–"/>
              <a:defRPr sz="2800">
                <a:solidFill>
                  <a:schemeClr val="tx1"/>
                </a:solidFill>
                <a:latin typeface="Arial" charset="0"/>
                <a:cs typeface="Arial" charset="0"/>
              </a:defRPr>
            </a:lvl2pPr>
            <a:lvl3pPr marL="1143000" indent="-228600" eaLnBrk="0" hangingPunct="0">
              <a:spcBef>
                <a:spcPct val="20000"/>
              </a:spcBef>
              <a:buFont typeface="Arial" charset="0"/>
              <a:buChar char="•"/>
              <a:defRPr sz="2400">
                <a:solidFill>
                  <a:schemeClr val="tx1"/>
                </a:solidFill>
                <a:latin typeface="Arial" charset="0"/>
                <a:cs typeface="Arial" charset="0"/>
              </a:defRPr>
            </a:lvl3pPr>
            <a:lvl4pPr marL="1600200" indent="-228600" eaLnBrk="0" hangingPunct="0">
              <a:spcBef>
                <a:spcPct val="20000"/>
              </a:spcBef>
              <a:buFont typeface="Arial" charset="0"/>
              <a:buChar char="–"/>
              <a:defRPr sz="2000">
                <a:solidFill>
                  <a:schemeClr val="tx1"/>
                </a:solidFill>
                <a:latin typeface="Arial" charset="0"/>
                <a:cs typeface="Arial" charset="0"/>
              </a:defRPr>
            </a:lvl4pPr>
            <a:lvl5pPr marL="2057400" indent="-228600" eaLnBrk="0" hangingPunct="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eaLnBrk="1" hangingPunct="1">
              <a:spcBef>
                <a:spcPct val="0"/>
              </a:spcBef>
              <a:buFontTx/>
              <a:buNone/>
            </a:pPr>
            <a:r>
              <a:rPr lang="de-DE" altLang="de-DE" sz="1100" dirty="0" smtClean="0"/>
              <a:t>NAT-GW</a:t>
            </a:r>
            <a:endParaRPr lang="de-DE" altLang="de-DE" sz="1100" dirty="0"/>
          </a:p>
        </p:txBody>
      </p:sp>
      <p:graphicFrame>
        <p:nvGraphicFramePr>
          <p:cNvPr id="19" name="Tabelle 18"/>
          <p:cNvGraphicFramePr>
            <a:graphicFrameLocks noGrp="1"/>
          </p:cNvGraphicFramePr>
          <p:nvPr>
            <p:extLst>
              <p:ext uri="{D42A27DB-BD31-4B8C-83A1-F6EECF244321}">
                <p14:modId xmlns:p14="http://schemas.microsoft.com/office/powerpoint/2010/main" val="1750059275"/>
              </p:ext>
            </p:extLst>
          </p:nvPr>
        </p:nvGraphicFramePr>
        <p:xfrm>
          <a:off x="646579" y="7524328"/>
          <a:ext cx="5734749" cy="1080120"/>
        </p:xfrm>
        <a:graphic>
          <a:graphicData uri="http://schemas.openxmlformats.org/drawingml/2006/table">
            <a:tbl>
              <a:tblPr firstRow="1" bandRow="1">
                <a:tableStyleId>{21E4AEA4-8DFA-4A89-87EB-49C32662AFE0}</a:tableStyleId>
              </a:tblPr>
              <a:tblGrid>
                <a:gridCol w="1080120"/>
                <a:gridCol w="792088"/>
                <a:gridCol w="1082841"/>
                <a:gridCol w="789367"/>
                <a:gridCol w="1198244"/>
                <a:gridCol w="792089"/>
              </a:tblGrid>
              <a:tr h="216024">
                <a:tc>
                  <a:txBody>
                    <a:bodyPr/>
                    <a:lstStyle/>
                    <a:p>
                      <a:r>
                        <a:rPr lang="de-DE" sz="900" b="1" dirty="0" smtClean="0">
                          <a:latin typeface="Arial" pitchFamily="34" charset="0"/>
                          <a:cs typeface="Arial" pitchFamily="34" charset="0"/>
                        </a:rPr>
                        <a:t>SRC IP</a:t>
                      </a:r>
                      <a:endParaRPr lang="de-DE" sz="900" b="1" dirty="0">
                        <a:latin typeface="Arial" pitchFamily="34" charset="0"/>
                        <a:cs typeface="Arial" pitchFamily="34" charset="0"/>
                      </a:endParaRPr>
                    </a:p>
                  </a:txBody>
                  <a:tcPr marL="91439" marR="91439" marT="45678" marB="45678"/>
                </a:tc>
                <a:tc>
                  <a:txBody>
                    <a:bodyPr/>
                    <a:lstStyle/>
                    <a:p>
                      <a:r>
                        <a:rPr lang="de-DE" sz="900" b="1" dirty="0" smtClean="0">
                          <a:latin typeface="Arial" pitchFamily="34" charset="0"/>
                          <a:cs typeface="Arial" pitchFamily="34" charset="0"/>
                        </a:rPr>
                        <a:t>SRC PORT</a:t>
                      </a:r>
                      <a:endParaRPr lang="de-DE" sz="900" b="1" dirty="0">
                        <a:latin typeface="Arial" pitchFamily="34" charset="0"/>
                        <a:cs typeface="Arial" pitchFamily="34" charset="0"/>
                      </a:endParaRPr>
                    </a:p>
                  </a:txBody>
                  <a:tcPr marL="91439" marR="91439" marT="45678" marB="45678"/>
                </a:tc>
                <a:tc>
                  <a:txBody>
                    <a:bodyPr/>
                    <a:lstStyle/>
                    <a:p>
                      <a:r>
                        <a:rPr lang="de-DE" sz="900" b="1" dirty="0" smtClean="0">
                          <a:latin typeface="Arial" pitchFamily="34" charset="0"/>
                          <a:cs typeface="Arial" pitchFamily="34" charset="0"/>
                        </a:rPr>
                        <a:t>NAT IP</a:t>
                      </a:r>
                      <a:endParaRPr lang="de-DE" sz="900" b="1" dirty="0">
                        <a:latin typeface="Arial" pitchFamily="34" charset="0"/>
                        <a:cs typeface="Arial" pitchFamily="34" charset="0"/>
                      </a:endParaRPr>
                    </a:p>
                  </a:txBody>
                  <a:tcPr marL="91439" marR="91439" marT="45678" marB="45678"/>
                </a:tc>
                <a:tc>
                  <a:txBody>
                    <a:bodyPr/>
                    <a:lstStyle/>
                    <a:p>
                      <a:r>
                        <a:rPr lang="de-DE" sz="900" b="1" dirty="0" smtClean="0">
                          <a:latin typeface="Arial" pitchFamily="34" charset="0"/>
                          <a:cs typeface="Arial" pitchFamily="34" charset="0"/>
                        </a:rPr>
                        <a:t>NAT PORT</a:t>
                      </a:r>
                      <a:endParaRPr lang="de-DE" sz="900" b="1" dirty="0">
                        <a:latin typeface="Arial" pitchFamily="34" charset="0"/>
                        <a:cs typeface="Arial" pitchFamily="34" charset="0"/>
                      </a:endParaRPr>
                    </a:p>
                  </a:txBody>
                  <a:tcPr marL="91439" marR="91439" marT="45678" marB="45678"/>
                </a:tc>
                <a:tc>
                  <a:txBody>
                    <a:bodyPr/>
                    <a:lstStyle/>
                    <a:p>
                      <a:r>
                        <a:rPr lang="de-DE" sz="900" b="1" dirty="0" smtClean="0">
                          <a:latin typeface="Arial" pitchFamily="34" charset="0"/>
                          <a:cs typeface="Arial" pitchFamily="34" charset="0"/>
                        </a:rPr>
                        <a:t>DST IP</a:t>
                      </a:r>
                      <a:endParaRPr lang="de-DE" sz="900" b="1" dirty="0">
                        <a:latin typeface="Arial" pitchFamily="34" charset="0"/>
                        <a:cs typeface="Arial" pitchFamily="34" charset="0"/>
                      </a:endParaRPr>
                    </a:p>
                  </a:txBody>
                  <a:tcPr marL="91439" marR="91439" marT="45678" marB="45678"/>
                </a:tc>
                <a:tc>
                  <a:txBody>
                    <a:bodyPr/>
                    <a:lstStyle/>
                    <a:p>
                      <a:r>
                        <a:rPr lang="de-DE" sz="900" b="1" dirty="0" smtClean="0">
                          <a:latin typeface="Arial" pitchFamily="34" charset="0"/>
                          <a:cs typeface="Arial" pitchFamily="34" charset="0"/>
                        </a:rPr>
                        <a:t>DST PORT</a:t>
                      </a:r>
                      <a:endParaRPr lang="de-DE" sz="900" b="1" dirty="0">
                        <a:latin typeface="Arial" pitchFamily="34" charset="0"/>
                        <a:cs typeface="Arial" pitchFamily="34" charset="0"/>
                      </a:endParaRPr>
                    </a:p>
                  </a:txBody>
                  <a:tcPr marL="91439" marR="91439" marT="45678" marB="45678"/>
                </a:tc>
              </a:tr>
              <a:tr h="419556">
                <a:tc>
                  <a:txBody>
                    <a:bodyPr/>
                    <a:lstStyle/>
                    <a:p>
                      <a:endParaRPr lang="de-DE" sz="900" b="1" dirty="0">
                        <a:latin typeface="Arial" pitchFamily="34" charset="0"/>
                        <a:cs typeface="Arial" pitchFamily="34" charset="0"/>
                      </a:endParaRPr>
                    </a:p>
                  </a:txBody>
                  <a:tcPr marL="91439" marR="91439" marT="45678" marB="45678"/>
                </a:tc>
                <a:tc>
                  <a:txBody>
                    <a:bodyPr/>
                    <a:lstStyle/>
                    <a:p>
                      <a:endParaRPr lang="de-DE" sz="900" b="1" dirty="0">
                        <a:latin typeface="Arial" pitchFamily="34" charset="0"/>
                        <a:cs typeface="Arial" pitchFamily="34" charset="0"/>
                      </a:endParaRPr>
                    </a:p>
                  </a:txBody>
                  <a:tcPr marL="91439" marR="91439" marT="45678" marB="45678"/>
                </a:tc>
                <a:tc>
                  <a:txBody>
                    <a:bodyPr/>
                    <a:lstStyle/>
                    <a:p>
                      <a:endParaRPr lang="de-DE" sz="900" b="1" dirty="0">
                        <a:latin typeface="Arial" pitchFamily="34" charset="0"/>
                        <a:cs typeface="Arial" pitchFamily="34" charset="0"/>
                      </a:endParaRPr>
                    </a:p>
                  </a:txBody>
                  <a:tcPr marL="91439" marR="91439" marT="45678" marB="45678"/>
                </a:tc>
                <a:tc>
                  <a:txBody>
                    <a:bodyPr/>
                    <a:lstStyle/>
                    <a:p>
                      <a:endParaRPr lang="de-DE" sz="900" b="1" dirty="0">
                        <a:latin typeface="Arial" pitchFamily="34" charset="0"/>
                        <a:cs typeface="Arial" pitchFamily="34" charset="0"/>
                      </a:endParaRPr>
                    </a:p>
                  </a:txBody>
                  <a:tcPr marL="91439" marR="91439" marT="45678" marB="45678"/>
                </a:tc>
                <a:tc>
                  <a:txBody>
                    <a:bodyPr/>
                    <a:lstStyle/>
                    <a:p>
                      <a:endParaRPr lang="de-DE" sz="900" b="1" dirty="0">
                        <a:latin typeface="Arial" pitchFamily="34" charset="0"/>
                        <a:cs typeface="Arial" pitchFamily="34" charset="0"/>
                      </a:endParaRPr>
                    </a:p>
                  </a:txBody>
                  <a:tcPr marL="91439" marR="91439" marT="45678" marB="45678"/>
                </a:tc>
                <a:tc>
                  <a:txBody>
                    <a:bodyPr/>
                    <a:lstStyle/>
                    <a:p>
                      <a:endParaRPr lang="de-DE" sz="900" b="1" dirty="0">
                        <a:latin typeface="Arial" pitchFamily="34" charset="0"/>
                        <a:cs typeface="Arial" pitchFamily="34" charset="0"/>
                      </a:endParaRPr>
                    </a:p>
                  </a:txBody>
                  <a:tcPr marL="91439" marR="91439" marT="45678" marB="45678"/>
                </a:tc>
              </a:tr>
              <a:tr h="432048">
                <a:tc>
                  <a:txBody>
                    <a:bodyPr/>
                    <a:lstStyle/>
                    <a:p>
                      <a:endParaRPr lang="de-DE" sz="900" b="1" dirty="0">
                        <a:latin typeface="Arial" pitchFamily="34" charset="0"/>
                        <a:cs typeface="Arial" pitchFamily="34" charset="0"/>
                      </a:endParaRPr>
                    </a:p>
                  </a:txBody>
                  <a:tcPr marL="91439" marR="91439" marT="45678" marB="45678"/>
                </a:tc>
                <a:tc>
                  <a:txBody>
                    <a:bodyPr/>
                    <a:lstStyle/>
                    <a:p>
                      <a:endParaRPr lang="de-DE" sz="900" b="1" dirty="0">
                        <a:latin typeface="Arial" pitchFamily="34" charset="0"/>
                        <a:cs typeface="Arial" pitchFamily="34" charset="0"/>
                      </a:endParaRPr>
                    </a:p>
                  </a:txBody>
                  <a:tcPr marL="91439" marR="91439" marT="45678" marB="45678"/>
                </a:tc>
                <a:tc>
                  <a:txBody>
                    <a:bodyPr/>
                    <a:lstStyle/>
                    <a:p>
                      <a:endParaRPr lang="de-DE" sz="900" b="1" dirty="0">
                        <a:latin typeface="Arial" pitchFamily="34" charset="0"/>
                        <a:cs typeface="Arial" pitchFamily="34" charset="0"/>
                      </a:endParaRPr>
                    </a:p>
                  </a:txBody>
                  <a:tcPr marL="91439" marR="91439" marT="45678" marB="45678"/>
                </a:tc>
                <a:tc>
                  <a:txBody>
                    <a:bodyPr/>
                    <a:lstStyle/>
                    <a:p>
                      <a:endParaRPr lang="de-DE" sz="900" b="1" dirty="0">
                        <a:latin typeface="Arial" pitchFamily="34" charset="0"/>
                        <a:cs typeface="Arial" pitchFamily="34" charset="0"/>
                      </a:endParaRPr>
                    </a:p>
                  </a:txBody>
                  <a:tcPr marL="91439" marR="91439" marT="45678" marB="45678"/>
                </a:tc>
                <a:tc>
                  <a:txBody>
                    <a:bodyPr/>
                    <a:lstStyle/>
                    <a:p>
                      <a:endParaRPr lang="de-DE" sz="900" b="1" dirty="0">
                        <a:latin typeface="Arial" pitchFamily="34" charset="0"/>
                        <a:cs typeface="Arial" pitchFamily="34" charset="0"/>
                      </a:endParaRPr>
                    </a:p>
                  </a:txBody>
                  <a:tcPr marL="91439" marR="91439" marT="45678" marB="45678"/>
                </a:tc>
                <a:tc>
                  <a:txBody>
                    <a:bodyPr/>
                    <a:lstStyle/>
                    <a:p>
                      <a:endParaRPr lang="de-DE" sz="900" b="1" dirty="0">
                        <a:latin typeface="Arial" pitchFamily="34" charset="0"/>
                        <a:cs typeface="Arial" pitchFamily="34" charset="0"/>
                      </a:endParaRPr>
                    </a:p>
                  </a:txBody>
                  <a:tcPr marL="91439" marR="91439" marT="45678" marB="45678"/>
                </a:tc>
              </a:tr>
            </a:tbl>
          </a:graphicData>
        </a:graphic>
      </p:graphicFrame>
    </p:spTree>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an_2">
  <a:themeElements>
    <a:clrScheme name="an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n_2">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alpha val="50000"/>
          </a:srgbClr>
        </a:solidFill>
        <a:ln w="25400" cap="flat" cmpd="sng" algn="ctr">
          <a:solidFill>
            <a:srgbClr val="80008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C0C0C0">
            <a:alpha val="50000"/>
          </a:srgbClr>
        </a:solidFill>
        <a:ln w="25400" cap="flat" cmpd="sng" algn="ctr">
          <a:solidFill>
            <a:srgbClr val="80008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an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n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n_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n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n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n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n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n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n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n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n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n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314</Words>
  <Application>Microsoft Office PowerPoint</Application>
  <PresentationFormat>Bildschirmpräsentation (4:3)</PresentationFormat>
  <Paragraphs>38</Paragraphs>
  <Slides>2</Slides>
  <Notes>0</Notes>
  <HiddenSlides>0</HiddenSlides>
  <MMClips>0</MMClips>
  <ScaleCrop>false</ScaleCrop>
  <HeadingPairs>
    <vt:vector size="4" baseType="variant">
      <vt:variant>
        <vt:lpstr>Design</vt:lpstr>
      </vt:variant>
      <vt:variant>
        <vt:i4>1</vt:i4>
      </vt:variant>
      <vt:variant>
        <vt:lpstr>Folientitel</vt:lpstr>
      </vt:variant>
      <vt:variant>
        <vt:i4>2</vt:i4>
      </vt:variant>
    </vt:vector>
  </HeadingPairs>
  <TitlesOfParts>
    <vt:vector size="3" baseType="lpstr">
      <vt:lpstr>an_2</vt:lpstr>
      <vt:lpstr>IT Security  Klausur an der Hochschule Karlsruhe - Technik und Wirtschaft Wintersemester 2017/18, Mittwoch, 14.02.2018 </vt:lpstr>
      <vt:lpstr>PowerPoint-Präsentation</vt:lpstr>
    </vt:vector>
  </TitlesOfParts>
  <Company>HiLAN GmbH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Network Security</dc:title>
  <dc:creator>Georg Magschok</dc:creator>
  <cp:lastModifiedBy>gio</cp:lastModifiedBy>
  <cp:revision>651</cp:revision>
  <cp:lastPrinted>2017-01-26T09:32:37Z</cp:lastPrinted>
  <dcterms:created xsi:type="dcterms:W3CDTF">1999-06-08T13:15:35Z</dcterms:created>
  <dcterms:modified xsi:type="dcterms:W3CDTF">2018-02-09T09:20:50Z</dcterms:modified>
</cp:coreProperties>
</file>