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144000" type="screen4x3"/>
  <p:notesSz cx="6797675" cy="9926638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996633"/>
    <a:srgbClr val="99FF99"/>
    <a:srgbClr val="FFFFCC"/>
    <a:srgbClr val="4D4D4D"/>
    <a:srgbClr val="1C1C1C"/>
    <a:srgbClr val="777777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364" autoAdjust="0"/>
  </p:normalViewPr>
  <p:slideViewPr>
    <p:cSldViewPr>
      <p:cViewPr>
        <p:scale>
          <a:sx n="150" d="100"/>
          <a:sy n="150" d="100"/>
        </p:scale>
        <p:origin x="-2442" y="266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64" y="-77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FontTx/>
              <a:buChar char="–"/>
              <a:defRPr sz="12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Char char="–"/>
              <a:defRPr sz="12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7"/>
            <a:ext cx="2946400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FontTx/>
              <a:buChar char="–"/>
              <a:defRPr sz="12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0307"/>
            <a:ext cx="2946400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Char char="–"/>
              <a:defRPr sz="1200" smtClean="0">
                <a:latin typeface="Helvetica" pitchFamily="34" charset="0"/>
              </a:defRPr>
            </a:lvl1pPr>
          </a:lstStyle>
          <a:p>
            <a:pPr>
              <a:defRPr/>
            </a:pPr>
            <a:fld id="{D4AA66E4-3E7F-444A-9664-2E55CBB8AA2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3850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3036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120650"/>
            <a:ext cx="1543050" cy="86423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120650"/>
            <a:ext cx="4476750" cy="86423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1676400"/>
            <a:ext cx="3009900" cy="708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1676400"/>
            <a:ext cx="3009900" cy="708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120650"/>
            <a:ext cx="4533900" cy="102235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none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676400"/>
            <a:ext cx="6172200" cy="7086600"/>
          </a:xfrm>
          <a:prstGeom prst="rect">
            <a:avLst/>
          </a:prstGeom>
          <a:noFill/>
          <a:ln w="25400" algn="ctr">
            <a:solidFill>
              <a:srgbClr val="80008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609600" indent="-609600" algn="l" rtl="0" eaLnBrk="0" fontAlgn="base" hangingPunct="0">
        <a:spcBef>
          <a:spcPct val="20000"/>
        </a:spcBef>
        <a:spcAft>
          <a:spcPct val="0"/>
        </a:spcAft>
        <a:buAutoNum type="alphaLcParenR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71678" y="142844"/>
            <a:ext cx="4343400" cy="99060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de-DE" sz="2000" dirty="0" smtClean="0"/>
              <a:t>IT Security </a:t>
            </a:r>
            <a:br>
              <a:rPr lang="de-DE" sz="2000" dirty="0" smtClean="0"/>
            </a:br>
            <a:r>
              <a:rPr lang="de-DE" sz="1000" dirty="0" smtClean="0"/>
              <a:t>Klausur an der Hochschule Karlsruhe - Technik und Wirtschaft Wintersemester 2016/17, Montag, 30.01.2017 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370013"/>
            <a:ext cx="6019800" cy="82572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 eaLnBrk="1" hangingPunct="1"/>
            <a:r>
              <a:rPr lang="de-DE" sz="1600" dirty="0" smtClean="0"/>
              <a:t>Name:</a:t>
            </a:r>
            <a:r>
              <a:rPr lang="de-DE" sz="1200" dirty="0" smtClean="0"/>
              <a:t>___________________   </a:t>
            </a:r>
            <a:r>
              <a:rPr lang="de-DE" sz="1600" dirty="0" smtClean="0"/>
              <a:t>Punkte:</a:t>
            </a:r>
            <a:r>
              <a:rPr lang="de-DE" sz="1400" u="sng" dirty="0" smtClean="0"/>
              <a:t>______</a:t>
            </a:r>
            <a:r>
              <a:rPr lang="de-DE" sz="1600" dirty="0" smtClean="0"/>
              <a:t>/</a:t>
            </a:r>
            <a:r>
              <a:rPr lang="de-DE" sz="800" dirty="0" smtClean="0"/>
              <a:t>100</a:t>
            </a:r>
            <a:r>
              <a:rPr lang="de-DE" sz="1000" dirty="0" smtClean="0"/>
              <a:t> </a:t>
            </a:r>
            <a:r>
              <a:rPr lang="de-DE" sz="600" dirty="0" smtClean="0"/>
              <a:t>(40 zum Bestehen)    </a:t>
            </a:r>
            <a:r>
              <a:rPr lang="de-DE" sz="1600" dirty="0" smtClean="0"/>
              <a:t>Note:____</a:t>
            </a:r>
          </a:p>
          <a:p>
            <a:pPr algn="l" eaLnBrk="1" hangingPunct="1"/>
            <a:r>
              <a:rPr lang="de-DE" sz="1000" b="1" dirty="0" smtClean="0"/>
              <a:t>Disclaimer:</a:t>
            </a:r>
            <a:br>
              <a:rPr lang="de-DE" sz="1000" b="1" dirty="0" smtClean="0"/>
            </a:br>
            <a:r>
              <a:rPr lang="de-DE" sz="900" dirty="0" smtClean="0"/>
              <a:t>- Zugelassene Hilfsmittel: keine ausser Stifte und Lineal</a:t>
            </a:r>
            <a:br>
              <a:rPr lang="de-DE" sz="900" dirty="0" smtClean="0"/>
            </a:br>
            <a:r>
              <a:rPr lang="de-DE" sz="900" dirty="0" smtClean="0"/>
              <a:t>- Der Lösungsweg muss bei allen Aufgaben ersichtlich sein</a:t>
            </a: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381000" y="2532063"/>
            <a:ext cx="6019800" cy="4572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0"/>
              </a:spcBef>
              <a:buFontTx/>
              <a:buNone/>
            </a:pPr>
            <a:r>
              <a:rPr lang="de-DE" sz="2000" dirty="0">
                <a:solidFill>
                  <a:schemeClr val="tx2"/>
                </a:solidFill>
              </a:rPr>
              <a:t>Aufgabe 1: Begriffswelt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sz="1000" dirty="0">
                <a:solidFill>
                  <a:schemeClr val="tx2"/>
                </a:solidFill>
              </a:rPr>
              <a:t>__/10					__/10 Punkte</a:t>
            </a:r>
            <a:endParaRPr lang="de-DE" sz="2000" dirty="0">
              <a:solidFill>
                <a:schemeClr val="tx2"/>
              </a:solidFill>
            </a:endParaRPr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404664" y="4716016"/>
            <a:ext cx="6019800" cy="4572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0"/>
              </a:spcBef>
              <a:buNone/>
            </a:pPr>
            <a:r>
              <a:rPr lang="de-DE" sz="2000" dirty="0">
                <a:solidFill>
                  <a:schemeClr val="tx2"/>
                </a:solidFill>
                <a:latin typeface="+mn-lt"/>
              </a:rPr>
              <a:t>Aufgabe 2: </a:t>
            </a:r>
            <a:r>
              <a:rPr lang="de-DE" sz="2000" dirty="0" smtClean="0">
                <a:solidFill>
                  <a:schemeClr val="tx2"/>
                </a:solidFill>
                <a:latin typeface="+mn-lt"/>
              </a:rPr>
              <a:t>Safety</a:t>
            </a:r>
            <a:endParaRPr lang="de-DE" sz="2000" dirty="0">
              <a:solidFill>
                <a:schemeClr val="tx2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r>
              <a:rPr lang="de-DE" sz="1000" dirty="0">
                <a:solidFill>
                  <a:schemeClr val="tx2"/>
                </a:solidFill>
              </a:rPr>
              <a:t>A</a:t>
            </a:r>
            <a:r>
              <a:rPr lang="de-DE" sz="1000" dirty="0" smtClean="0">
                <a:solidFill>
                  <a:schemeClr val="tx2"/>
                </a:solidFill>
              </a:rPr>
              <a:t>)__/ 8   </a:t>
            </a:r>
            <a:r>
              <a:rPr lang="de-DE" sz="1000" dirty="0">
                <a:solidFill>
                  <a:schemeClr val="tx2"/>
                </a:solidFill>
              </a:rPr>
              <a:t>B</a:t>
            </a:r>
            <a:r>
              <a:rPr lang="de-DE" sz="1000" dirty="0" smtClean="0">
                <a:solidFill>
                  <a:schemeClr val="tx2"/>
                </a:solidFill>
              </a:rPr>
              <a:t>)__/4    </a:t>
            </a:r>
            <a:r>
              <a:rPr lang="de-DE" sz="1000" dirty="0">
                <a:solidFill>
                  <a:schemeClr val="tx2"/>
                </a:solidFill>
              </a:rPr>
              <a:t>C</a:t>
            </a:r>
            <a:r>
              <a:rPr lang="de-DE" sz="1000" dirty="0" smtClean="0">
                <a:solidFill>
                  <a:schemeClr val="tx2"/>
                </a:solidFill>
              </a:rPr>
              <a:t>)__/4    D)__/6   E</a:t>
            </a:r>
            <a:r>
              <a:rPr lang="de-DE" sz="1000" dirty="0" smtClean="0">
                <a:solidFill>
                  <a:schemeClr val="tx2"/>
                </a:solidFill>
              </a:rPr>
              <a:t>)__/6   </a:t>
            </a:r>
            <a:r>
              <a:rPr lang="de-DE" sz="1000" dirty="0" smtClean="0">
                <a:solidFill>
                  <a:schemeClr val="tx2"/>
                </a:solidFill>
              </a:rPr>
              <a:t>			__/</a:t>
            </a:r>
            <a:r>
              <a:rPr lang="de-DE" sz="1000" dirty="0" smtClean="0">
                <a:solidFill>
                  <a:schemeClr val="tx2"/>
                </a:solidFill>
              </a:rPr>
              <a:t>28 </a:t>
            </a:r>
            <a:r>
              <a:rPr lang="de-DE" sz="1000" dirty="0">
                <a:solidFill>
                  <a:schemeClr val="tx2"/>
                </a:solidFill>
              </a:rPr>
              <a:t>Punkte</a:t>
            </a:r>
          </a:p>
        </p:txBody>
      </p:sp>
      <p:sp>
        <p:nvSpPr>
          <p:cNvPr id="1032" name="Text Box 21"/>
          <p:cNvSpPr txBox="1">
            <a:spLocks noChangeArrowheads="1"/>
          </p:cNvSpPr>
          <p:nvPr/>
        </p:nvSpPr>
        <p:spPr bwMode="auto">
          <a:xfrm>
            <a:off x="381000" y="3065463"/>
            <a:ext cx="6019800" cy="17912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 eaLnBrk="0" hangingPunct="0">
              <a:buNone/>
            </a:pPr>
            <a:r>
              <a:rPr lang="de-DE" altLang="de-DE" sz="1200" dirty="0"/>
              <a:t>Sie sind </a:t>
            </a:r>
            <a:r>
              <a:rPr lang="de-DE" altLang="de-DE" sz="1200" dirty="0" smtClean="0"/>
              <a:t>(endlich) Sicherheits-Beauftragter beim hippen Internet </a:t>
            </a:r>
            <a:r>
              <a:rPr lang="de-DE" altLang="de-DE" sz="1200" dirty="0" err="1" smtClean="0"/>
              <a:t>of</a:t>
            </a:r>
            <a:r>
              <a:rPr lang="de-DE" altLang="de-DE" sz="1200" dirty="0" smtClean="0"/>
              <a:t> Things Startup „Das Dolle Ding Online Sofort“ (DDDOS). Nachdem Ihre vollvernetzten Kaffeemaschinen, Kühlschränke und Klorollenhalter  eine signifikante Beteiligung am letzten Angriff des </a:t>
            </a:r>
            <a:r>
              <a:rPr lang="de-DE" altLang="de-DE" sz="1200" dirty="0" smtClean="0"/>
              <a:t>berüchtigten </a:t>
            </a:r>
            <a:r>
              <a:rPr lang="de-DE" altLang="de-DE" sz="1200" dirty="0" err="1" smtClean="0"/>
              <a:t>IoT</a:t>
            </a:r>
            <a:r>
              <a:rPr lang="de-DE" altLang="de-DE" sz="1200" dirty="0" smtClean="0"/>
              <a:t> </a:t>
            </a:r>
            <a:r>
              <a:rPr lang="de-DE" altLang="de-DE" sz="1200" dirty="0" err="1" smtClean="0"/>
              <a:t>Botnetzes</a:t>
            </a:r>
            <a:r>
              <a:rPr lang="de-DE" altLang="de-DE" sz="1200" dirty="0" smtClean="0"/>
              <a:t> </a:t>
            </a:r>
            <a:r>
              <a:rPr lang="de-DE" altLang="de-DE" sz="1200" dirty="0" err="1" smtClean="0"/>
              <a:t>Sirei</a:t>
            </a:r>
            <a:r>
              <a:rPr lang="de-DE" altLang="de-DE" sz="1200" dirty="0" smtClean="0"/>
              <a:t> </a:t>
            </a:r>
            <a:r>
              <a:rPr lang="de-DE" altLang="de-DE" sz="1200" dirty="0" smtClean="0"/>
              <a:t>hatten, </a:t>
            </a:r>
            <a:r>
              <a:rPr lang="de-DE" altLang="de-DE" sz="1200" dirty="0" smtClean="0"/>
              <a:t>ist </a:t>
            </a:r>
            <a:r>
              <a:rPr lang="de-DE" altLang="de-DE" sz="1200" dirty="0" smtClean="0"/>
              <a:t>Ihr </a:t>
            </a:r>
            <a:r>
              <a:rPr lang="de-DE" altLang="de-DE" sz="1200" dirty="0" smtClean="0"/>
              <a:t>(in Sicherheitsfragen leider nicht so bewanderter) Entwicklungsleiter besorgt. Erklären Sie </a:t>
            </a:r>
            <a:r>
              <a:rPr lang="de-DE" altLang="de-DE" sz="1200" dirty="0" smtClean="0"/>
              <a:t>ihm </a:t>
            </a:r>
            <a:r>
              <a:rPr lang="de-DE" altLang="de-DE" sz="1200" dirty="0" smtClean="0"/>
              <a:t>kurz folgende 10 Begriffe aus der IT Security Vorlesung:</a:t>
            </a:r>
            <a:br>
              <a:rPr lang="de-DE" altLang="de-DE" sz="1200" dirty="0" smtClean="0"/>
            </a:br>
            <a:r>
              <a:rPr lang="de-DE" altLang="de-DE" sz="1200" dirty="0" err="1" smtClean="0"/>
              <a:t>DDoS</a:t>
            </a:r>
            <a:r>
              <a:rPr lang="de-DE" altLang="de-DE" sz="1200" dirty="0" smtClean="0"/>
              <a:t>, </a:t>
            </a:r>
            <a:r>
              <a:rPr lang="de-DE" altLang="de-DE" sz="1200" dirty="0" err="1" smtClean="0"/>
              <a:t>Buffer</a:t>
            </a:r>
            <a:r>
              <a:rPr lang="de-DE" altLang="de-DE" sz="1200" dirty="0" smtClean="0"/>
              <a:t> Overflow, NAT, Zuverlässigkeit, asymmetrische Verschlüsselung, Spoofing, Schutzziele, Bastion, Bot, IT Grundschutz</a:t>
            </a:r>
            <a:endParaRPr lang="de-DE" altLang="de-DE" sz="1200" dirty="0"/>
          </a:p>
          <a:p>
            <a:pPr defTabSz="762000" eaLnBrk="0" hangingPunct="0">
              <a:buNone/>
            </a:pPr>
            <a:endParaRPr lang="en-US" sz="1200" dirty="0" smtClean="0"/>
          </a:p>
        </p:txBody>
      </p:sp>
      <p:sp>
        <p:nvSpPr>
          <p:cNvPr id="1033" name="Text Box 22"/>
          <p:cNvSpPr txBox="1">
            <a:spLocks noChangeArrowheads="1"/>
          </p:cNvSpPr>
          <p:nvPr/>
        </p:nvSpPr>
        <p:spPr bwMode="auto">
          <a:xfrm>
            <a:off x="404664" y="5277096"/>
            <a:ext cx="6096000" cy="3600986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Ihr </a:t>
            </a:r>
            <a:r>
              <a:rPr lang="de-DE" sz="1200" dirty="0" smtClean="0"/>
              <a:t>Unternehmen </a:t>
            </a:r>
            <a:r>
              <a:rPr lang="de-DE" sz="1200" dirty="0" smtClean="0"/>
              <a:t>bietet auch vernetzte Rauchmelder </a:t>
            </a:r>
            <a:r>
              <a:rPr lang="de-DE" sz="1200" dirty="0" smtClean="0"/>
              <a:t>an</a:t>
            </a:r>
            <a:r>
              <a:rPr lang="de-DE" sz="1200" dirty="0" smtClean="0"/>
              <a:t>, welche über </a:t>
            </a:r>
            <a:r>
              <a:rPr lang="de-DE" sz="1200" dirty="0" smtClean="0"/>
              <a:t>WLAN und </a:t>
            </a:r>
            <a:r>
              <a:rPr lang="de-DE" sz="1200" dirty="0" smtClean="0"/>
              <a:t>die Cloud </a:t>
            </a:r>
            <a:r>
              <a:rPr lang="de-DE" sz="1200" dirty="0" smtClean="0"/>
              <a:t>einen </a:t>
            </a:r>
            <a:r>
              <a:rPr lang="de-DE" sz="1200" dirty="0" smtClean="0"/>
              <a:t>Alarm auf Ihrer Handy App auslösen. Wie hoch ist die Verfügbarkeit der Alarmierung wenn in Ihrer </a:t>
            </a:r>
            <a:r>
              <a:rPr lang="de-DE" sz="1200" dirty="0" smtClean="0"/>
              <a:t>Ein-Z</a:t>
            </a:r>
            <a:r>
              <a:rPr lang="de-DE" sz="1200" dirty="0" smtClean="0"/>
              <a:t>immer </a:t>
            </a:r>
            <a:r>
              <a:rPr lang="de-DE" sz="1200" dirty="0" smtClean="0"/>
              <a:t>Studentenwohnung </a:t>
            </a:r>
            <a:r>
              <a:rPr lang="de-DE" sz="1200" dirty="0" smtClean="0"/>
              <a:t>zwei </a:t>
            </a:r>
            <a:r>
              <a:rPr lang="de-DE" sz="1200" dirty="0" smtClean="0"/>
              <a:t>Rauchmelder angebracht sind und alle beteiligten Elemente 80% Verfügbarkeit besitzen? 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Welches Element der Kette würden </a:t>
            </a:r>
            <a:r>
              <a:rPr lang="de-DE" sz="1200" dirty="0" smtClean="0"/>
              <a:t>Sie </a:t>
            </a:r>
            <a:r>
              <a:rPr lang="de-DE" sz="1200" dirty="0"/>
              <a:t>r</a:t>
            </a:r>
            <a:r>
              <a:rPr lang="de-DE" sz="1200" dirty="0" smtClean="0"/>
              <a:t>edundant ausführen, </a:t>
            </a:r>
            <a:r>
              <a:rPr lang="de-DE" sz="1200" dirty="0" smtClean="0"/>
              <a:t>um die Verfügbarkeit zu erhöhen</a:t>
            </a:r>
            <a:r>
              <a:rPr lang="de-DE" sz="1200" dirty="0" smtClean="0"/>
              <a:t>? Begründen Sie Ihre Antwort!</a:t>
            </a:r>
            <a:endParaRPr lang="de-DE" sz="1200" dirty="0" smtClean="0"/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Seit dem Desaster mit dem </a:t>
            </a:r>
            <a:r>
              <a:rPr lang="de-DE" sz="1200" dirty="0" err="1" smtClean="0"/>
              <a:t>Sirei</a:t>
            </a:r>
            <a:r>
              <a:rPr lang="de-DE" sz="1200" dirty="0" smtClean="0"/>
              <a:t> </a:t>
            </a:r>
            <a:r>
              <a:rPr lang="de-DE" sz="1200" dirty="0" err="1" smtClean="0"/>
              <a:t>Botnet</a:t>
            </a:r>
            <a:r>
              <a:rPr lang="de-DE" sz="1200" dirty="0" smtClean="0"/>
              <a:t> haben </a:t>
            </a:r>
            <a:r>
              <a:rPr lang="de-DE" sz="1200" dirty="0" smtClean="0"/>
              <a:t>ALLE (Anzahl: </a:t>
            </a:r>
            <a:r>
              <a:rPr lang="de-DE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de-DE" sz="1200" dirty="0" smtClean="0"/>
              <a:t>) </a:t>
            </a:r>
            <a:r>
              <a:rPr lang="de-DE" sz="1200" dirty="0" err="1" smtClean="0"/>
              <a:t>IoT</a:t>
            </a:r>
            <a:r>
              <a:rPr lang="de-DE" sz="1200" dirty="0" smtClean="0"/>
              <a:t> </a:t>
            </a:r>
            <a:r>
              <a:rPr lang="de-DE" sz="1200" dirty="0" smtClean="0"/>
              <a:t>Devices </a:t>
            </a:r>
            <a:r>
              <a:rPr lang="de-DE" sz="1200" dirty="0" smtClean="0"/>
              <a:t>Ihres Unternehmens ein </a:t>
            </a:r>
            <a:r>
              <a:rPr lang="de-DE" sz="1200" dirty="0" smtClean="0"/>
              <a:t>Selbstzerstörungsmechanismus welcher eine Verfügbarkeit von 90% hat. Mit welcher </a:t>
            </a:r>
            <a:r>
              <a:rPr lang="de-DE" sz="1200" dirty="0" smtClean="0"/>
              <a:t>Wahrscheinlichkeit </a:t>
            </a:r>
            <a:r>
              <a:rPr lang="de-DE" sz="1200" dirty="0" smtClean="0"/>
              <a:t>können Sie das </a:t>
            </a:r>
            <a:r>
              <a:rPr lang="de-DE" sz="1200" dirty="0" err="1" smtClean="0"/>
              <a:t>Botnet</a:t>
            </a:r>
            <a:r>
              <a:rPr lang="de-DE" sz="1200" dirty="0" smtClean="0"/>
              <a:t> über diesen Mechanismus während eines Angriffes komplett ausschalten? 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Ihr </a:t>
            </a:r>
            <a:r>
              <a:rPr lang="de-DE" sz="1200" dirty="0" err="1" smtClean="0"/>
              <a:t>Clouddienst</a:t>
            </a:r>
            <a:r>
              <a:rPr lang="de-DE" sz="1200" dirty="0" smtClean="0"/>
              <a:t> der Ihre </a:t>
            </a:r>
            <a:r>
              <a:rPr lang="de-DE" sz="1200" dirty="0" err="1" smtClean="0"/>
              <a:t>IoT</a:t>
            </a:r>
            <a:r>
              <a:rPr lang="de-DE" sz="1200" dirty="0" smtClean="0"/>
              <a:t> Devices mit den Handy Apps verbindet soll auditiert werden. Welche Schutzziele halten Sie bei dem Dienst für </a:t>
            </a:r>
            <a:r>
              <a:rPr lang="de-DE" sz="1200" dirty="0" smtClean="0"/>
              <a:t>beachtenswert? </a:t>
            </a:r>
            <a:r>
              <a:rPr lang="de-DE" sz="1200" dirty="0" smtClean="0"/>
              <a:t>Begründen Sie Ihre Antwort kurz. 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Nennen Sie </a:t>
            </a:r>
            <a:r>
              <a:rPr lang="de-DE" sz="1200" dirty="0" smtClean="0"/>
              <a:t>mindestens 3 </a:t>
            </a:r>
            <a:r>
              <a:rPr lang="de-DE" sz="1200" dirty="0" smtClean="0"/>
              <a:t>Szenarien welche bei einer Bedrohungsanalyse Ihres </a:t>
            </a:r>
            <a:r>
              <a:rPr lang="de-DE" sz="1200" dirty="0" err="1" smtClean="0"/>
              <a:t>Clouddienstes</a:t>
            </a:r>
            <a:r>
              <a:rPr lang="de-DE" sz="1200" dirty="0" smtClean="0"/>
              <a:t> gefunden wurden, mit den dazugehörenden Maßnahmen. </a:t>
            </a:r>
            <a:endParaRPr lang="de-DE" sz="1200" dirty="0"/>
          </a:p>
          <a:p>
            <a:pPr marL="457200" indent="-457200" defTabSz="762000">
              <a:buFontTx/>
              <a:buAutoNum type="alphaUcParenR"/>
            </a:pPr>
            <a:endParaRPr lang="de-DE" sz="1200" dirty="0" smtClean="0"/>
          </a:p>
        </p:txBody>
      </p:sp>
      <p:pic>
        <p:nvPicPr>
          <p:cNvPr id="12" name="Grafik 11" descr="root.png"/>
          <p:cNvPicPr>
            <a:picLocks noChangeAspect="1"/>
          </p:cNvPicPr>
          <p:nvPr/>
        </p:nvPicPr>
        <p:blipFill>
          <a:blip r:embed="rId2" cstate="print"/>
          <a:srcRect t="46216"/>
          <a:stretch>
            <a:fillRect/>
          </a:stretch>
        </p:blipFill>
        <p:spPr>
          <a:xfrm>
            <a:off x="214290" y="214282"/>
            <a:ext cx="1653654" cy="4235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357166" y="827584"/>
            <a:ext cx="6019800" cy="4572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0"/>
              </a:spcBef>
              <a:buFontTx/>
              <a:buNone/>
            </a:pPr>
            <a:r>
              <a:rPr lang="de-DE" sz="2000" dirty="0">
                <a:solidFill>
                  <a:schemeClr val="tx2"/>
                </a:solidFill>
              </a:rPr>
              <a:t>Aufgabe </a:t>
            </a:r>
            <a:r>
              <a:rPr lang="de-DE" sz="2000" dirty="0" smtClean="0">
                <a:solidFill>
                  <a:schemeClr val="tx2"/>
                </a:solidFill>
              </a:rPr>
              <a:t>3: Security</a:t>
            </a:r>
            <a:endParaRPr lang="de-DE" sz="2000" dirty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sz="1000" dirty="0">
                <a:solidFill>
                  <a:schemeClr val="tx2"/>
                </a:solidFill>
              </a:rPr>
              <a:t>A</a:t>
            </a:r>
            <a:r>
              <a:rPr lang="de-DE" sz="1000" dirty="0" smtClean="0">
                <a:solidFill>
                  <a:schemeClr val="tx2"/>
                </a:solidFill>
              </a:rPr>
              <a:t>)__/8 </a:t>
            </a:r>
            <a:r>
              <a:rPr lang="de-DE" sz="1000" dirty="0" smtClean="0">
                <a:solidFill>
                  <a:schemeClr val="tx2"/>
                </a:solidFill>
              </a:rPr>
              <a:t>B)__/6  C</a:t>
            </a:r>
            <a:r>
              <a:rPr lang="de-DE" sz="1000" dirty="0" smtClean="0">
                <a:solidFill>
                  <a:schemeClr val="tx2"/>
                </a:solidFill>
              </a:rPr>
              <a:t>)__/10  </a:t>
            </a:r>
            <a:r>
              <a:rPr lang="de-DE" sz="1000" dirty="0" smtClean="0">
                <a:solidFill>
                  <a:schemeClr val="tx2"/>
                </a:solidFill>
              </a:rPr>
              <a:t>D</a:t>
            </a:r>
            <a:r>
              <a:rPr lang="de-DE" sz="1000" dirty="0" smtClean="0">
                <a:solidFill>
                  <a:schemeClr val="tx2"/>
                </a:solidFill>
              </a:rPr>
              <a:t>)__/6  </a:t>
            </a:r>
            <a:r>
              <a:rPr lang="de-DE" sz="1000" dirty="0" smtClean="0">
                <a:solidFill>
                  <a:schemeClr val="tx2"/>
                </a:solidFill>
              </a:rPr>
              <a:t>E</a:t>
            </a:r>
            <a:r>
              <a:rPr lang="de-DE" sz="1000" dirty="0" smtClean="0">
                <a:solidFill>
                  <a:schemeClr val="tx2"/>
                </a:solidFill>
              </a:rPr>
              <a:t>)__/</a:t>
            </a:r>
            <a:r>
              <a:rPr lang="de-DE" sz="1000" dirty="0">
                <a:solidFill>
                  <a:schemeClr val="tx2"/>
                </a:solidFill>
              </a:rPr>
              <a:t>7</a:t>
            </a:r>
            <a:r>
              <a:rPr lang="de-DE" sz="1000" dirty="0" smtClean="0">
                <a:solidFill>
                  <a:schemeClr val="tx2"/>
                </a:solidFill>
              </a:rPr>
              <a:t>  F)__/9  </a:t>
            </a:r>
            <a:r>
              <a:rPr lang="de-DE" sz="1000" dirty="0" smtClean="0">
                <a:solidFill>
                  <a:schemeClr val="tx2"/>
                </a:solidFill>
              </a:rPr>
              <a:t>G)__/6  </a:t>
            </a:r>
            <a:r>
              <a:rPr lang="de-DE" sz="1000" dirty="0" smtClean="0">
                <a:solidFill>
                  <a:schemeClr val="tx2"/>
                </a:solidFill>
              </a:rPr>
              <a:t> H)__/10</a:t>
            </a:r>
            <a:r>
              <a:rPr lang="de-DE" sz="1000" dirty="0" smtClean="0">
                <a:solidFill>
                  <a:schemeClr val="tx2"/>
                </a:solidFill>
              </a:rPr>
              <a:t>		</a:t>
            </a:r>
            <a:r>
              <a:rPr lang="de-DE" sz="1000" dirty="0" smtClean="0">
                <a:solidFill>
                  <a:schemeClr val="tx2"/>
                </a:solidFill>
              </a:rPr>
              <a:t>__/62 </a:t>
            </a:r>
            <a:r>
              <a:rPr lang="de-DE" sz="1000" dirty="0">
                <a:solidFill>
                  <a:schemeClr val="tx2"/>
                </a:solidFill>
              </a:rPr>
              <a:t>Punkte</a:t>
            </a: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332656" y="1587134"/>
            <a:ext cx="6096000" cy="541071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Was sind (nach der in der Vorlesung gegebenen Definition) die Unterschiede zwischen einem Virus, einem Wurm, einem Trojaner und einem Bot</a:t>
            </a:r>
            <a:r>
              <a:rPr lang="de-DE" sz="1200" dirty="0" smtClean="0"/>
              <a:t>? </a:t>
            </a:r>
            <a:br>
              <a:rPr lang="de-DE" sz="1200" dirty="0" smtClean="0"/>
            </a:br>
            <a:r>
              <a:rPr lang="de-DE" sz="1200" dirty="0" smtClean="0"/>
              <a:t>Welche dieser Malware-Typen können negative Auswirkungen auf </a:t>
            </a:r>
            <a:r>
              <a:rPr lang="de-DE" sz="1200" dirty="0" err="1" smtClean="0"/>
              <a:t>IoT</a:t>
            </a:r>
            <a:r>
              <a:rPr lang="de-DE" sz="1200" dirty="0" smtClean="0"/>
              <a:t> Devices haben? Begründen Sie Ihre Antwort!</a:t>
            </a:r>
            <a:endParaRPr lang="de-DE" sz="1200" dirty="0" smtClean="0"/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Welche Motivationen haben </a:t>
            </a:r>
            <a:r>
              <a:rPr lang="de-DE" sz="1200" dirty="0" err="1" smtClean="0"/>
              <a:t>Botnetzbetreiber</a:t>
            </a:r>
            <a:r>
              <a:rPr lang="de-DE" sz="1200" dirty="0" smtClean="0"/>
              <a:t>, gerade diese Art von Malware zu nutzen?</a:t>
            </a:r>
            <a:endParaRPr lang="de-DE" sz="1200" dirty="0" smtClean="0"/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Ihr Boss hat Sie mit der Analyse eines </a:t>
            </a:r>
            <a:r>
              <a:rPr lang="de-DE" sz="1200" dirty="0" err="1" smtClean="0"/>
              <a:t>Sirei</a:t>
            </a:r>
            <a:r>
              <a:rPr lang="de-DE" sz="1200" dirty="0" smtClean="0"/>
              <a:t> Bots beauftragt. Schreiben </a:t>
            </a:r>
            <a:r>
              <a:rPr lang="de-DE" sz="1200" dirty="0" smtClean="0"/>
              <a:t>Sie zum besseren Verständnis der Zusammenhänge für Ihren Boss in </a:t>
            </a:r>
            <a:r>
              <a:rPr lang="de-DE" sz="1200" dirty="0" smtClean="0"/>
              <a:t>Pseudocode </a:t>
            </a:r>
            <a:r>
              <a:rPr lang="de-DE" sz="1200" dirty="0" smtClean="0"/>
              <a:t>auf, </a:t>
            </a:r>
            <a:r>
              <a:rPr lang="de-DE" sz="1200" dirty="0" smtClean="0"/>
              <a:t>wie der Bot </a:t>
            </a:r>
            <a:r>
              <a:rPr lang="de-DE" sz="1200" dirty="0" smtClean="0"/>
              <a:t>prinzipiell funktioniert.  </a:t>
            </a:r>
            <a:endParaRPr lang="de-DE" sz="1200" dirty="0" smtClean="0"/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Sie sollen den Kunden Ihres DDDOS </a:t>
            </a:r>
            <a:r>
              <a:rPr lang="de-DE" sz="1200" dirty="0"/>
              <a:t>S</a:t>
            </a:r>
            <a:r>
              <a:rPr lang="de-DE" sz="1200" dirty="0" smtClean="0"/>
              <a:t>tartups </a:t>
            </a:r>
            <a:r>
              <a:rPr lang="de-DE" sz="1200" dirty="0" smtClean="0"/>
              <a:t>helfen </a:t>
            </a:r>
            <a:r>
              <a:rPr lang="de-DE" sz="1200" dirty="0" smtClean="0"/>
              <a:t>Ihre </a:t>
            </a:r>
            <a:r>
              <a:rPr lang="de-DE" sz="1200" dirty="0" smtClean="0"/>
              <a:t>gekauften </a:t>
            </a:r>
            <a:r>
              <a:rPr lang="de-DE" sz="1200" dirty="0" err="1" smtClean="0"/>
              <a:t>IoT</a:t>
            </a:r>
            <a:r>
              <a:rPr lang="de-DE" sz="1200" dirty="0" smtClean="0"/>
              <a:t> Devices sicherer zu betreiben. </a:t>
            </a:r>
            <a:r>
              <a:rPr lang="de-DE" sz="1200" dirty="0" smtClean="0"/>
              <a:t/>
            </a:r>
            <a:br>
              <a:rPr lang="de-DE" sz="1200" dirty="0" smtClean="0"/>
            </a:br>
            <a:r>
              <a:rPr lang="de-DE" sz="1200" dirty="0" smtClean="0"/>
              <a:t>Schreiben </a:t>
            </a:r>
            <a:r>
              <a:rPr lang="de-DE" sz="1200" dirty="0" smtClean="0"/>
              <a:t>Sie für die Kunden eine FAQ mit mindestens 3 Punkten und kurzer Erläuterung.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Der </a:t>
            </a:r>
            <a:r>
              <a:rPr lang="de-DE" sz="1200" dirty="0" err="1" smtClean="0"/>
              <a:t>Sirei</a:t>
            </a:r>
            <a:r>
              <a:rPr lang="de-DE" sz="1200" dirty="0" smtClean="0"/>
              <a:t> Bot hat Ihre vernetzten Klorollenhalter über eine </a:t>
            </a:r>
            <a:r>
              <a:rPr lang="de-DE" sz="1200" dirty="0" err="1" smtClean="0"/>
              <a:t>Buffer</a:t>
            </a:r>
            <a:r>
              <a:rPr lang="de-DE" sz="1200" dirty="0" smtClean="0"/>
              <a:t>-Overflow </a:t>
            </a:r>
            <a:r>
              <a:rPr lang="de-DE" sz="1200" dirty="0" smtClean="0"/>
              <a:t>Lücke befallen. </a:t>
            </a:r>
            <a:r>
              <a:rPr lang="de-DE" sz="1200" dirty="0" smtClean="0"/>
              <a:t/>
            </a:r>
            <a:br>
              <a:rPr lang="de-DE" sz="1200" dirty="0" smtClean="0"/>
            </a:br>
            <a:r>
              <a:rPr lang="de-DE" sz="1200" dirty="0" smtClean="0"/>
              <a:t>Wie </a:t>
            </a:r>
            <a:r>
              <a:rPr lang="de-DE" sz="1200" dirty="0" smtClean="0"/>
              <a:t>können Sie sich in der SW-Entwicklung besser vor dieser Art </a:t>
            </a:r>
            <a:r>
              <a:rPr lang="de-DE" sz="1200" dirty="0" smtClean="0"/>
              <a:t>von Sicherheitslücke </a:t>
            </a:r>
            <a:r>
              <a:rPr lang="de-DE" sz="1200" dirty="0" smtClean="0"/>
              <a:t>schützen? 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Vor allem Aktionismus haben Sie vergessen, dass Ihr Chef noch gar nicht </a:t>
            </a:r>
            <a:r>
              <a:rPr lang="de-DE" sz="1200" dirty="0" smtClean="0"/>
              <a:t>weiß </a:t>
            </a:r>
            <a:r>
              <a:rPr lang="de-DE" sz="1200" dirty="0" smtClean="0"/>
              <a:t>wie ein </a:t>
            </a:r>
            <a:r>
              <a:rPr lang="de-DE" sz="1200" dirty="0" err="1" smtClean="0"/>
              <a:t>Buffer</a:t>
            </a:r>
            <a:r>
              <a:rPr lang="de-DE" sz="1200" dirty="0" smtClean="0"/>
              <a:t>-Overflow </a:t>
            </a:r>
            <a:r>
              <a:rPr lang="de-DE" sz="1200" dirty="0" smtClean="0"/>
              <a:t>eigentlich funktioniert. </a:t>
            </a:r>
            <a:r>
              <a:rPr lang="de-DE" sz="1200" dirty="0" smtClean="0"/>
              <a:t/>
            </a:r>
            <a:br>
              <a:rPr lang="de-DE" sz="1200" dirty="0" smtClean="0"/>
            </a:br>
            <a:r>
              <a:rPr lang="de-DE" sz="1200" dirty="0" smtClean="0"/>
              <a:t>Erklären </a:t>
            </a:r>
            <a:r>
              <a:rPr lang="de-DE" sz="1200" dirty="0" smtClean="0"/>
              <a:t>Sie Ihm (gerne anhand einer Skizze) den Ablauf. 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/>
              <a:t>Würden Sie als Strategie </a:t>
            </a:r>
            <a:r>
              <a:rPr lang="de-DE" sz="1200" dirty="0" smtClean="0"/>
              <a:t>(Ihrem </a:t>
            </a:r>
            <a:r>
              <a:rPr lang="de-DE" sz="1200" dirty="0"/>
              <a:t>Chef) eher „Security </a:t>
            </a:r>
            <a:r>
              <a:rPr lang="de-DE" sz="1200" dirty="0" err="1"/>
              <a:t>by</a:t>
            </a:r>
            <a:r>
              <a:rPr lang="de-DE" sz="1200" dirty="0"/>
              <a:t> Design“ oder „Security </a:t>
            </a:r>
            <a:r>
              <a:rPr lang="de-DE" sz="1200" dirty="0" err="1"/>
              <a:t>by</a:t>
            </a:r>
            <a:r>
              <a:rPr lang="de-DE" sz="1200" dirty="0"/>
              <a:t> </a:t>
            </a:r>
            <a:r>
              <a:rPr lang="de-DE" sz="1200" dirty="0" err="1"/>
              <a:t>Obscurity</a:t>
            </a:r>
            <a:r>
              <a:rPr lang="de-DE" sz="1200" dirty="0"/>
              <a:t>“ empfehlen? Begründen Sie Ihre Wahl!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Wie </a:t>
            </a:r>
            <a:r>
              <a:rPr lang="de-DE" sz="1200" dirty="0" smtClean="0"/>
              <a:t>könnten XSS/XSRF Lücken die Sicherheit Ihrer </a:t>
            </a:r>
            <a:r>
              <a:rPr lang="de-DE" sz="1200" dirty="0" err="1" smtClean="0"/>
              <a:t>IoT</a:t>
            </a:r>
            <a:r>
              <a:rPr lang="de-DE" sz="1200" dirty="0" smtClean="0"/>
              <a:t> </a:t>
            </a:r>
            <a:r>
              <a:rPr lang="de-DE" sz="1200" dirty="0"/>
              <a:t>D</a:t>
            </a:r>
            <a:r>
              <a:rPr lang="de-DE" sz="1200" dirty="0" smtClean="0"/>
              <a:t>evices </a:t>
            </a:r>
            <a:r>
              <a:rPr lang="de-DE" sz="1200" dirty="0" smtClean="0"/>
              <a:t>beeinträchtigen? Beschreiben Sie </a:t>
            </a:r>
            <a:r>
              <a:rPr lang="de-DE" sz="1200" dirty="0" smtClean="0"/>
              <a:t>(idealerweise mit Hilfe von Skizzen) zwei mögliche Angriffsszenarien in Abhängigkeit davon wo sich die Lücke befindet. </a:t>
            </a:r>
            <a:endParaRPr lang="de-DE" sz="1200" dirty="0" smtClean="0"/>
          </a:p>
          <a:p>
            <a:pPr marL="457200" indent="-457200" defTabSz="762000">
              <a:buFontTx/>
              <a:buAutoNum type="alphaUcParenR"/>
            </a:pPr>
            <a:endParaRPr lang="de-DE" sz="1200" dirty="0"/>
          </a:p>
          <a:p>
            <a:pPr marL="457200" indent="-457200" defTabSz="762000">
              <a:buFontTx/>
              <a:buAutoNum type="alphaUcParenR"/>
            </a:pPr>
            <a:endParaRPr lang="de-DE" sz="12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_2">
  <a:themeElements>
    <a:clrScheme name="an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n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25400" cap="flat" cmpd="sng" algn="ctr">
          <a:solidFill>
            <a:srgbClr val="800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25400" cap="flat" cmpd="sng" algn="ctr">
          <a:solidFill>
            <a:srgbClr val="800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n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325</Words>
  <Application>Microsoft Office PowerPoint</Application>
  <PresentationFormat>Bildschirmpräsentation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an_2</vt:lpstr>
      <vt:lpstr>IT Security  Klausur an der Hochschule Karlsruhe - Technik und Wirtschaft Wintersemester 2016/17, Montag, 30.01.2017 </vt:lpstr>
      <vt:lpstr>PowerPoint-Präsentation</vt:lpstr>
    </vt:vector>
  </TitlesOfParts>
  <Company>HiLAN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Network Security</dc:title>
  <dc:creator>Georg Magschok</dc:creator>
  <cp:lastModifiedBy>Michael Fischer</cp:lastModifiedBy>
  <cp:revision>622</cp:revision>
  <cp:lastPrinted>2017-01-26T09:32:37Z</cp:lastPrinted>
  <dcterms:created xsi:type="dcterms:W3CDTF">1999-06-08T13:15:35Z</dcterms:created>
  <dcterms:modified xsi:type="dcterms:W3CDTF">2017-01-26T09:41:08Z</dcterms:modified>
</cp:coreProperties>
</file>