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144000" type="screen4x3"/>
  <p:notesSz cx="6797675" cy="987425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996633"/>
    <a:srgbClr val="99FF99"/>
    <a:srgbClr val="FFFFCC"/>
    <a:srgbClr val="4D4D4D"/>
    <a:srgbClr val="1C1C1C"/>
    <a:srgbClr val="777777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86364" autoAdjust="0"/>
  </p:normalViewPr>
  <p:slideViewPr>
    <p:cSldViewPr>
      <p:cViewPr>
        <p:scale>
          <a:sx n="180" d="100"/>
          <a:sy n="180" d="100"/>
        </p:scale>
        <p:origin x="-3725" y="66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64" y="-77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FontTx/>
              <a:buChar char="–"/>
              <a:defRPr sz="1200" smtClean="0"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Char char="–"/>
              <a:defRPr sz="1200" smtClean="0"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buFontTx/>
              <a:buChar char="–"/>
              <a:defRPr sz="1200" smtClean="0"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Char char="–"/>
              <a:defRPr sz="1200" smtClean="0">
                <a:latin typeface="Helvetica" pitchFamily="34" charset="0"/>
              </a:defRPr>
            </a:lvl1pPr>
          </a:lstStyle>
          <a:p>
            <a:pPr>
              <a:defRPr/>
            </a:pPr>
            <a:fld id="{D4AA66E4-3E7F-444A-9664-2E55CBB8AA2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3850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3036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120650"/>
            <a:ext cx="1543050" cy="86423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120650"/>
            <a:ext cx="4476750" cy="86423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1676400"/>
            <a:ext cx="3009900" cy="708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1676400"/>
            <a:ext cx="3009900" cy="708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120650"/>
            <a:ext cx="4533900" cy="102235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none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676400"/>
            <a:ext cx="6172200" cy="7086600"/>
          </a:xfrm>
          <a:prstGeom prst="rect">
            <a:avLst/>
          </a:prstGeom>
          <a:noFill/>
          <a:ln w="25400" algn="ctr">
            <a:solidFill>
              <a:srgbClr val="80008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609600" indent="-609600" algn="l" rtl="0" eaLnBrk="0" fontAlgn="base" hangingPunct="0">
        <a:spcBef>
          <a:spcPct val="20000"/>
        </a:spcBef>
        <a:spcAft>
          <a:spcPct val="0"/>
        </a:spcAft>
        <a:buAutoNum type="alphaLcParenR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71678" y="142844"/>
            <a:ext cx="4343400" cy="99060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de-DE" sz="2000" dirty="0" smtClean="0"/>
              <a:t>Network Security </a:t>
            </a:r>
            <a:br>
              <a:rPr lang="de-DE" sz="2000" dirty="0" smtClean="0"/>
            </a:br>
            <a:r>
              <a:rPr lang="de-DE" sz="1000" dirty="0" smtClean="0"/>
              <a:t>Klausur an der Hochschule Karlsruhe - Technik und Wirtschaft Wintersemester 2014/15, Dienstag, 03.02.2014, 11:00 Uhr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370013"/>
            <a:ext cx="6019800" cy="82572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 eaLnBrk="1" hangingPunct="1"/>
            <a:r>
              <a:rPr lang="de-DE" sz="1600" dirty="0" smtClean="0"/>
              <a:t>Name:</a:t>
            </a:r>
            <a:r>
              <a:rPr lang="de-DE" sz="1200" dirty="0" smtClean="0"/>
              <a:t>___________________   </a:t>
            </a:r>
            <a:r>
              <a:rPr lang="de-DE" sz="1600" dirty="0" smtClean="0"/>
              <a:t>Punkte:</a:t>
            </a:r>
            <a:r>
              <a:rPr lang="de-DE" sz="1400" u="sng" dirty="0" smtClean="0"/>
              <a:t>______</a:t>
            </a:r>
            <a:r>
              <a:rPr lang="de-DE" sz="1600" dirty="0" smtClean="0"/>
              <a:t>/</a:t>
            </a:r>
            <a:r>
              <a:rPr lang="de-DE" sz="800" dirty="0" smtClean="0"/>
              <a:t>100</a:t>
            </a:r>
            <a:r>
              <a:rPr lang="de-DE" sz="1000" dirty="0" smtClean="0"/>
              <a:t> </a:t>
            </a:r>
            <a:r>
              <a:rPr lang="de-DE" sz="600" dirty="0" smtClean="0"/>
              <a:t>(40 zum Bestehen)    </a:t>
            </a:r>
            <a:r>
              <a:rPr lang="de-DE" sz="1600" dirty="0" smtClean="0"/>
              <a:t>Note:____</a:t>
            </a:r>
          </a:p>
          <a:p>
            <a:pPr algn="l" eaLnBrk="1" hangingPunct="1"/>
            <a:r>
              <a:rPr lang="de-DE" sz="1000" b="1" dirty="0" smtClean="0"/>
              <a:t>Disclaimer:</a:t>
            </a:r>
            <a:br>
              <a:rPr lang="de-DE" sz="1000" b="1" dirty="0" smtClean="0"/>
            </a:br>
            <a:r>
              <a:rPr lang="de-DE" sz="900" dirty="0" smtClean="0"/>
              <a:t>- Zugelassene Hilfsmittel: keine ausser Stifte und Lineal</a:t>
            </a:r>
            <a:br>
              <a:rPr lang="de-DE" sz="900" dirty="0" smtClean="0"/>
            </a:br>
            <a:r>
              <a:rPr lang="de-DE" sz="900" dirty="0" smtClean="0"/>
              <a:t>- Der Lösungsweg muss bei allen Aufgaben ersichtlich sein</a:t>
            </a:r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381000" y="2532063"/>
            <a:ext cx="6019800" cy="4572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ct val="0"/>
              </a:spcBef>
              <a:buFontTx/>
              <a:buNone/>
            </a:pPr>
            <a:r>
              <a:rPr lang="de-DE" sz="2000" dirty="0">
                <a:solidFill>
                  <a:schemeClr val="tx2"/>
                </a:solidFill>
              </a:rPr>
              <a:t>Aufgabe 1: Begriffswelt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sz="1000" dirty="0">
                <a:solidFill>
                  <a:schemeClr val="tx2"/>
                </a:solidFill>
              </a:rPr>
              <a:t>__/10					__/10 Punkte</a:t>
            </a:r>
            <a:endParaRPr lang="de-DE" sz="2000" dirty="0">
              <a:solidFill>
                <a:schemeClr val="tx2"/>
              </a:solidFill>
            </a:endParaRPr>
          </a:p>
        </p:txBody>
      </p:sp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404664" y="4606316"/>
            <a:ext cx="6019800" cy="4572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ct val="0"/>
              </a:spcBef>
              <a:buNone/>
            </a:pPr>
            <a:r>
              <a:rPr lang="de-DE" sz="2000" dirty="0">
                <a:solidFill>
                  <a:schemeClr val="tx2"/>
                </a:solidFill>
                <a:latin typeface="+mn-lt"/>
              </a:rPr>
              <a:t>Aufgabe 2: </a:t>
            </a:r>
            <a:r>
              <a:rPr lang="de-DE" sz="2000" dirty="0" smtClean="0">
                <a:solidFill>
                  <a:schemeClr val="tx2"/>
                </a:solidFill>
                <a:latin typeface="+mn-lt"/>
              </a:rPr>
              <a:t>Safety</a:t>
            </a:r>
            <a:endParaRPr lang="de-DE" sz="2000" dirty="0">
              <a:solidFill>
                <a:schemeClr val="tx2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r>
              <a:rPr lang="de-DE" sz="1000" dirty="0">
                <a:solidFill>
                  <a:schemeClr val="tx2"/>
                </a:solidFill>
              </a:rPr>
              <a:t>A</a:t>
            </a:r>
            <a:r>
              <a:rPr lang="de-DE" sz="1000" dirty="0" smtClean="0">
                <a:solidFill>
                  <a:schemeClr val="tx2"/>
                </a:solidFill>
              </a:rPr>
              <a:t>)__/ 8   </a:t>
            </a:r>
            <a:r>
              <a:rPr lang="de-DE" sz="1000" dirty="0">
                <a:solidFill>
                  <a:schemeClr val="tx2"/>
                </a:solidFill>
              </a:rPr>
              <a:t>B</a:t>
            </a:r>
            <a:r>
              <a:rPr lang="de-DE" sz="1000" dirty="0" smtClean="0">
                <a:solidFill>
                  <a:schemeClr val="tx2"/>
                </a:solidFill>
              </a:rPr>
              <a:t>)__/6    </a:t>
            </a:r>
            <a:r>
              <a:rPr lang="de-DE" sz="1000" dirty="0">
                <a:solidFill>
                  <a:schemeClr val="tx2"/>
                </a:solidFill>
              </a:rPr>
              <a:t>C</a:t>
            </a:r>
            <a:r>
              <a:rPr lang="de-DE" sz="1000" dirty="0" smtClean="0">
                <a:solidFill>
                  <a:schemeClr val="tx2"/>
                </a:solidFill>
              </a:rPr>
              <a:t>)__/7    </a:t>
            </a:r>
            <a:r>
              <a:rPr lang="de-DE" sz="1000" dirty="0" smtClean="0">
                <a:solidFill>
                  <a:schemeClr val="tx2"/>
                </a:solidFill>
              </a:rPr>
              <a:t>D</a:t>
            </a:r>
            <a:r>
              <a:rPr lang="de-DE" sz="1000" dirty="0" smtClean="0">
                <a:solidFill>
                  <a:schemeClr val="tx2"/>
                </a:solidFill>
              </a:rPr>
              <a:t>)__/9     </a:t>
            </a:r>
            <a:r>
              <a:rPr lang="de-DE" sz="1000" dirty="0" smtClean="0">
                <a:solidFill>
                  <a:schemeClr val="tx2"/>
                </a:solidFill>
              </a:rPr>
              <a:t>			</a:t>
            </a:r>
            <a:r>
              <a:rPr lang="de-DE" sz="1000" dirty="0" smtClean="0">
                <a:solidFill>
                  <a:schemeClr val="tx2"/>
                </a:solidFill>
              </a:rPr>
              <a:t>__/30 </a:t>
            </a:r>
            <a:r>
              <a:rPr lang="de-DE" sz="1000" dirty="0">
                <a:solidFill>
                  <a:schemeClr val="tx2"/>
                </a:solidFill>
              </a:rPr>
              <a:t>Punkte</a:t>
            </a:r>
          </a:p>
        </p:txBody>
      </p:sp>
      <p:sp>
        <p:nvSpPr>
          <p:cNvPr id="1032" name="Text Box 21"/>
          <p:cNvSpPr txBox="1">
            <a:spLocks noChangeArrowheads="1"/>
          </p:cNvSpPr>
          <p:nvPr/>
        </p:nvSpPr>
        <p:spPr bwMode="auto">
          <a:xfrm>
            <a:off x="381000" y="3065463"/>
            <a:ext cx="6019800" cy="145886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 eaLnBrk="0" hangingPunct="0">
              <a:buNone/>
            </a:pPr>
            <a:r>
              <a:rPr lang="de-DE" altLang="de-DE" sz="1200" dirty="0"/>
              <a:t>Sie sind IT-Beauftragter beim </a:t>
            </a:r>
            <a:r>
              <a:rPr lang="de-DE" altLang="de-DE" sz="1200" dirty="0" err="1" smtClean="0"/>
              <a:t>Oxelmotzeler</a:t>
            </a:r>
            <a:r>
              <a:rPr lang="de-DE" altLang="de-DE" sz="1200" dirty="0" smtClean="0"/>
              <a:t> </a:t>
            </a:r>
            <a:r>
              <a:rPr lang="de-DE" altLang="de-DE" sz="1200" dirty="0"/>
              <a:t>Hauptbahnhof. Der Bahnhofsvorsteher lernt die Fachbegriffe aus dem </a:t>
            </a:r>
            <a:r>
              <a:rPr lang="de-DE" altLang="de-DE" sz="1200" dirty="0" err="1" smtClean="0"/>
              <a:t>Netzwerksicherheits</a:t>
            </a:r>
            <a:r>
              <a:rPr lang="de-DE" altLang="de-DE" sz="1200" dirty="0" smtClean="0"/>
              <a:t> </a:t>
            </a:r>
            <a:r>
              <a:rPr lang="de-DE" altLang="de-DE" sz="1200" dirty="0"/>
              <a:t>Umfeld </a:t>
            </a:r>
            <a:r>
              <a:rPr lang="de-DE" altLang="de-DE" sz="1200" dirty="0" smtClean="0"/>
              <a:t>noch. </a:t>
            </a:r>
            <a:r>
              <a:rPr lang="de-DE" altLang="de-DE" sz="1200" dirty="0"/>
              <a:t>Erklären Sie ihm die folgenden 10 Begriffe kurz glossarartig, damit Ihnen beiden die Kommunikation in Zukunft leichter fällt!</a:t>
            </a:r>
          </a:p>
          <a:p>
            <a:pPr defTabSz="762000" eaLnBrk="0" hangingPunct="0">
              <a:buNone/>
            </a:pPr>
            <a:endParaRPr lang="de-DE" altLang="de-DE" sz="1200" dirty="0"/>
          </a:p>
          <a:p>
            <a:pPr defTabSz="762000" eaLnBrk="0" hangingPunct="0">
              <a:buNone/>
            </a:pPr>
            <a:r>
              <a:rPr lang="de-DE" sz="1200" dirty="0" smtClean="0"/>
              <a:t>NOP Rutsche, Cross Site Scripting, </a:t>
            </a:r>
            <a:r>
              <a:rPr lang="de-DE" sz="1200" dirty="0" err="1" smtClean="0"/>
              <a:t>Phising</a:t>
            </a:r>
            <a:r>
              <a:rPr lang="de-DE" sz="1200" dirty="0" smtClean="0"/>
              <a:t>, </a:t>
            </a:r>
            <a:r>
              <a:rPr lang="de-DE" sz="1200" dirty="0" err="1" smtClean="0"/>
              <a:t>Stateful</a:t>
            </a:r>
            <a:r>
              <a:rPr lang="de-DE" sz="1200" dirty="0" smtClean="0"/>
              <a:t> </a:t>
            </a:r>
            <a:r>
              <a:rPr lang="de-DE" sz="1200" dirty="0" err="1" smtClean="0"/>
              <a:t>Inspection</a:t>
            </a:r>
            <a:r>
              <a:rPr lang="de-DE" sz="1200" dirty="0" smtClean="0"/>
              <a:t> Filter, ARP, </a:t>
            </a:r>
            <a:r>
              <a:rPr lang="de-DE" sz="1200" dirty="0" err="1" smtClean="0"/>
              <a:t>Policy</a:t>
            </a:r>
            <a:r>
              <a:rPr lang="de-DE" sz="1200" dirty="0" smtClean="0"/>
              <a:t>, VPN, Zuverlässigkeit, SPF, </a:t>
            </a:r>
            <a:r>
              <a:rPr lang="de-DE" sz="1200" dirty="0" err="1" smtClean="0"/>
              <a:t>Sniffer</a:t>
            </a:r>
            <a:r>
              <a:rPr lang="de-DE" sz="1200" dirty="0" smtClean="0"/>
              <a:t>  </a:t>
            </a:r>
            <a:endParaRPr lang="en-US" sz="1200" dirty="0" smtClean="0"/>
          </a:p>
        </p:txBody>
      </p:sp>
      <p:sp>
        <p:nvSpPr>
          <p:cNvPr id="1033" name="Text Box 22"/>
          <p:cNvSpPr txBox="1">
            <a:spLocks noChangeArrowheads="1"/>
          </p:cNvSpPr>
          <p:nvPr/>
        </p:nvSpPr>
        <p:spPr bwMode="auto">
          <a:xfrm>
            <a:off x="404664" y="5277096"/>
            <a:ext cx="6096000" cy="39333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An den Gleisen 1-3 unseres Vorzeigebahnhofs steht jeweils eine Ankunfts-/Abfahrtsanzeige mit einer Einzelverfügbarkeit von 80%, die an Netzwerk und an Strom angeschlossen sind. Der gemeinsame Netzwerkanschluss hat eine Verfügbarkeit von 50%, der gemeinsame </a:t>
            </a:r>
            <a:r>
              <a:rPr lang="de-DE" sz="1200" dirty="0" err="1" smtClean="0"/>
              <a:t>Stromansschluss</a:t>
            </a:r>
            <a:r>
              <a:rPr lang="de-DE" sz="1200" dirty="0" smtClean="0"/>
              <a:t> von 80%. Wie groß ist die Gesamtverfügbarkeit der kompletten Anzeigeanlage (Anzeige muss an allen Gleisen </a:t>
            </a:r>
            <a:r>
              <a:rPr lang="de-DE" sz="1200" dirty="0" smtClean="0"/>
              <a:t>gleichzeitig funktionieren</a:t>
            </a:r>
            <a:r>
              <a:rPr lang="de-DE" sz="1200" dirty="0" smtClean="0"/>
              <a:t>!)?</a:t>
            </a:r>
          </a:p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Der Bahnhofsvorsteher (und auch die Kunden) beschweren sich, dass Die Anzeigen häufig ausfallen. Als guter </a:t>
            </a:r>
            <a:r>
              <a:rPr lang="de-DE" sz="1200" dirty="0" err="1" smtClean="0"/>
              <a:t>Oxelmotzeler</a:t>
            </a:r>
            <a:r>
              <a:rPr lang="de-DE" sz="1200" dirty="0" smtClean="0"/>
              <a:t> </a:t>
            </a:r>
            <a:r>
              <a:rPr lang="de-DE" sz="1200" dirty="0" smtClean="0"/>
              <a:t>haben Sie sofort eine rettende Idee und legen den Netzwerkanschluss redundant (mit gleicher Verfügbarkeit von 50%) aus. Was bedeutet das für die Gesamtanzeigeverfügbarkeit?</a:t>
            </a:r>
          </a:p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Die IT des Bahnhofs wird in einem modernen Rechenzentrum gehostet. Welche Elemente/Umgebungseigenschaften in so einem RZ beeinflussen die Verfügbarkeit der Bahnhofs-IT? Geben Sie für jeden gefundenen Punkt ein Beispiel wie man durch Redundanz die Verfügbarkeit erhöhen kann?</a:t>
            </a:r>
          </a:p>
          <a:p>
            <a:pPr marL="457200" indent="-457200" defTabSz="762000">
              <a:buFontTx/>
              <a:buAutoNum type="alphaUcParenR"/>
            </a:pPr>
            <a:r>
              <a:rPr lang="de-DE" sz="1200" dirty="0"/>
              <a:t>Bei einem Failover Szenario gibt es die Möglichkeit auf verschiedenen Netzwerkebenen zu arbeiten. Erklären Sie kurz wie die in der Vorlesung besprochenen Möglichkeiten „</a:t>
            </a:r>
            <a:r>
              <a:rPr lang="en-US" sz="1200" dirty="0"/>
              <a:t>MAC Address takeover”,  “IP Address takeover”, “DNS reconfiguration</a:t>
            </a:r>
            <a:r>
              <a:rPr lang="de-DE" sz="1200" dirty="0"/>
              <a:t>” funktionieren und beschreiben Sie welche Vor- und Nachteile die jeweilige Methode mit sich bringt. </a:t>
            </a:r>
          </a:p>
          <a:p>
            <a:pPr marL="457200" indent="-457200" defTabSz="762000">
              <a:buFontTx/>
              <a:buAutoNum type="alphaUcParenR"/>
            </a:pPr>
            <a:endParaRPr lang="de-DE" sz="1200" dirty="0" smtClean="0"/>
          </a:p>
        </p:txBody>
      </p:sp>
      <p:pic>
        <p:nvPicPr>
          <p:cNvPr id="12" name="Grafik 11" descr="root.png"/>
          <p:cNvPicPr>
            <a:picLocks noChangeAspect="1"/>
          </p:cNvPicPr>
          <p:nvPr/>
        </p:nvPicPr>
        <p:blipFill>
          <a:blip r:embed="rId2" cstate="print"/>
          <a:srcRect t="46216"/>
          <a:stretch>
            <a:fillRect/>
          </a:stretch>
        </p:blipFill>
        <p:spPr>
          <a:xfrm>
            <a:off x="214290" y="214282"/>
            <a:ext cx="1653654" cy="4235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357166" y="827584"/>
            <a:ext cx="6019800" cy="4572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ct val="0"/>
              </a:spcBef>
              <a:buFontTx/>
              <a:buNone/>
            </a:pPr>
            <a:r>
              <a:rPr lang="de-DE" sz="2000" dirty="0">
                <a:solidFill>
                  <a:schemeClr val="tx2"/>
                </a:solidFill>
              </a:rPr>
              <a:t>Aufgabe </a:t>
            </a:r>
            <a:r>
              <a:rPr lang="de-DE" sz="2000" dirty="0" smtClean="0">
                <a:solidFill>
                  <a:schemeClr val="tx2"/>
                </a:solidFill>
              </a:rPr>
              <a:t>3: Security</a:t>
            </a:r>
            <a:endParaRPr lang="de-DE" sz="2000" dirty="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DE" sz="1000" dirty="0">
                <a:solidFill>
                  <a:schemeClr val="tx2"/>
                </a:solidFill>
              </a:rPr>
              <a:t>A</a:t>
            </a:r>
            <a:r>
              <a:rPr lang="de-DE" sz="1000" dirty="0" smtClean="0">
                <a:solidFill>
                  <a:schemeClr val="tx2"/>
                </a:solidFill>
              </a:rPr>
              <a:t>)__/9 </a:t>
            </a:r>
            <a:r>
              <a:rPr lang="de-DE" sz="1000" dirty="0" smtClean="0">
                <a:solidFill>
                  <a:schemeClr val="tx2"/>
                </a:solidFill>
              </a:rPr>
              <a:t>B</a:t>
            </a:r>
            <a:r>
              <a:rPr lang="de-DE" sz="1000" dirty="0" smtClean="0">
                <a:solidFill>
                  <a:schemeClr val="tx2"/>
                </a:solidFill>
              </a:rPr>
              <a:t>)__/6  </a:t>
            </a:r>
            <a:r>
              <a:rPr lang="de-DE" sz="1000" dirty="0" smtClean="0">
                <a:solidFill>
                  <a:schemeClr val="tx2"/>
                </a:solidFill>
              </a:rPr>
              <a:t>C</a:t>
            </a:r>
            <a:r>
              <a:rPr lang="de-DE" sz="1000" dirty="0" smtClean="0">
                <a:solidFill>
                  <a:schemeClr val="tx2"/>
                </a:solidFill>
              </a:rPr>
              <a:t>)__/5  </a:t>
            </a:r>
            <a:r>
              <a:rPr lang="de-DE" sz="1000" dirty="0" smtClean="0">
                <a:solidFill>
                  <a:schemeClr val="tx2"/>
                </a:solidFill>
              </a:rPr>
              <a:t>D</a:t>
            </a:r>
            <a:r>
              <a:rPr lang="de-DE" sz="1000" dirty="0" smtClean="0">
                <a:solidFill>
                  <a:schemeClr val="tx2"/>
                </a:solidFill>
              </a:rPr>
              <a:t>)__/5  </a:t>
            </a:r>
            <a:r>
              <a:rPr lang="de-DE" sz="1000" dirty="0" smtClean="0">
                <a:solidFill>
                  <a:schemeClr val="tx2"/>
                </a:solidFill>
              </a:rPr>
              <a:t>E</a:t>
            </a:r>
            <a:r>
              <a:rPr lang="de-DE" sz="1000" dirty="0" smtClean="0">
                <a:solidFill>
                  <a:schemeClr val="tx2"/>
                </a:solidFill>
              </a:rPr>
              <a:t>)__/</a:t>
            </a:r>
            <a:r>
              <a:rPr lang="de-DE" sz="1000" dirty="0">
                <a:solidFill>
                  <a:schemeClr val="tx2"/>
                </a:solidFill>
              </a:rPr>
              <a:t>7</a:t>
            </a:r>
            <a:r>
              <a:rPr lang="de-DE" sz="1000" dirty="0" smtClean="0">
                <a:solidFill>
                  <a:schemeClr val="tx2"/>
                </a:solidFill>
              </a:rPr>
              <a:t> </a:t>
            </a:r>
            <a:r>
              <a:rPr lang="de-DE" sz="1000" dirty="0" smtClean="0">
                <a:solidFill>
                  <a:schemeClr val="tx2"/>
                </a:solidFill>
              </a:rPr>
              <a:t>F</a:t>
            </a:r>
            <a:r>
              <a:rPr lang="de-DE" sz="1000" dirty="0" smtClean="0">
                <a:solidFill>
                  <a:schemeClr val="tx2"/>
                </a:solidFill>
              </a:rPr>
              <a:t>)__/8  </a:t>
            </a:r>
            <a:r>
              <a:rPr lang="de-DE" sz="1000" dirty="0" smtClean="0">
                <a:solidFill>
                  <a:schemeClr val="tx2"/>
                </a:solidFill>
              </a:rPr>
              <a:t>G</a:t>
            </a:r>
            <a:r>
              <a:rPr lang="de-DE" sz="1000" dirty="0" smtClean="0">
                <a:solidFill>
                  <a:schemeClr val="tx2"/>
                </a:solidFill>
              </a:rPr>
              <a:t>)__/7  </a:t>
            </a:r>
            <a:r>
              <a:rPr lang="de-DE" sz="1000" dirty="0" smtClean="0">
                <a:solidFill>
                  <a:schemeClr val="tx2"/>
                </a:solidFill>
              </a:rPr>
              <a:t>H</a:t>
            </a:r>
            <a:r>
              <a:rPr lang="de-DE" sz="1000" dirty="0" smtClean="0">
                <a:solidFill>
                  <a:schemeClr val="tx2"/>
                </a:solidFill>
              </a:rPr>
              <a:t>)__/7 I)__/6</a:t>
            </a:r>
            <a:r>
              <a:rPr lang="de-DE" sz="1000" dirty="0" smtClean="0">
                <a:solidFill>
                  <a:schemeClr val="tx2"/>
                </a:solidFill>
              </a:rPr>
              <a:t>	</a:t>
            </a:r>
            <a:r>
              <a:rPr lang="de-DE" sz="1000" dirty="0" smtClean="0">
                <a:solidFill>
                  <a:schemeClr val="tx2"/>
                </a:solidFill>
              </a:rPr>
              <a:t>__/60 </a:t>
            </a:r>
            <a:r>
              <a:rPr lang="de-DE" sz="1000" dirty="0">
                <a:solidFill>
                  <a:schemeClr val="tx2"/>
                </a:solidFill>
              </a:rPr>
              <a:t>Punkte</a:t>
            </a:r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332656" y="1587134"/>
            <a:ext cx="6096000" cy="585391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Sie möchten den Bahnhofsvorsteher ärgern. Schreiben Sie zu diesem Zweck in Pseudocode einen klassischen Computervirus, den Sie auf ihn los lassen könnten. (Bitte keinen Wurm oder Bot). </a:t>
            </a:r>
          </a:p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Über welchen Weg würden sie versuchen einen der vom Bahnhofsvorsteher verwendeten </a:t>
            </a:r>
            <a:r>
              <a:rPr lang="de-DE" sz="1200" dirty="0" err="1" smtClean="0"/>
              <a:t>Tablets</a:t>
            </a:r>
            <a:r>
              <a:rPr lang="de-DE" sz="1200" dirty="0" smtClean="0"/>
              <a:t> / PCs zu infizieren? </a:t>
            </a:r>
          </a:p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Begründen </a:t>
            </a:r>
            <a:r>
              <a:rPr lang="de-DE" sz="1200" dirty="0" smtClean="0"/>
              <a:t>Sie </a:t>
            </a:r>
            <a:r>
              <a:rPr lang="de-DE" sz="1200" dirty="0" smtClean="0"/>
              <a:t>anhand eines Beispiels warum </a:t>
            </a:r>
            <a:r>
              <a:rPr lang="de-DE" sz="1200" dirty="0" smtClean="0"/>
              <a:t>es Sinn machen könnte, dass Bahnhöfe mittels Tunneln verbunden sind, die ihrerseits wieder getunnelt werden (nicht im Eisenbahntunnel-Sinn, sondern im Sinne von Tunneln bei Netzwerkprotokollen).</a:t>
            </a:r>
          </a:p>
          <a:p>
            <a:pPr marL="457200" indent="-457200" defTabSz="762000">
              <a:buFontTx/>
              <a:buAutoNum type="alphaUcParenR"/>
            </a:pPr>
            <a:r>
              <a:rPr lang="de-DE" sz="1200" dirty="0"/>
              <a:t>Als guter </a:t>
            </a:r>
            <a:r>
              <a:rPr lang="de-DE" sz="1200" dirty="0" err="1" smtClean="0"/>
              <a:t>Oxelmotzeler</a:t>
            </a:r>
            <a:r>
              <a:rPr lang="de-DE" sz="1200" dirty="0" smtClean="0"/>
              <a:t> </a:t>
            </a:r>
            <a:r>
              <a:rPr lang="de-DE" sz="1200" dirty="0" smtClean="0"/>
              <a:t>helfen Sie Ihrer Heimatgemeinde und halten eine Tabelle (mit mindestens 5 Einträgen) von Filterregeln parat, die als Vorbild für die sichere Filterkonfiguration am heimatlichen Netzwerkübergang ins Internet dienen kann.</a:t>
            </a:r>
          </a:p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Die IT-Mitarbeiter des Bahnhofs sollen in sicherer Programmierung geschult werden. Als Schulungsmaterial schreiben Sie in Pseudocode ein Programm, das einen auf </a:t>
            </a:r>
            <a:r>
              <a:rPr lang="de-DE" sz="1200" dirty="0" err="1" smtClean="0"/>
              <a:t>DoS</a:t>
            </a:r>
            <a:r>
              <a:rPr lang="de-DE" sz="1200" dirty="0" smtClean="0"/>
              <a:t> (Schwäche durch Programmierfehler) anfälligen Netzwerkdienst darstellt.</a:t>
            </a:r>
          </a:p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Welche Möglichkeiten gibt es die Informationen zu minimieren welche durch Port-Scans (</a:t>
            </a:r>
            <a:r>
              <a:rPr lang="de-DE" sz="1200" dirty="0" err="1" smtClean="0"/>
              <a:t>z.B</a:t>
            </a:r>
            <a:r>
              <a:rPr lang="de-DE" sz="1200" dirty="0" smtClean="0"/>
              <a:t>: von neugierigen oder verärgerten Bahnkunden) gefunden werden können. </a:t>
            </a:r>
          </a:p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Erstellen </a:t>
            </a:r>
            <a:r>
              <a:rPr lang="de-DE" sz="1200" dirty="0"/>
              <a:t>Sie Regeln </a:t>
            </a:r>
            <a:r>
              <a:rPr lang="de-DE" sz="1200" dirty="0" smtClean="0"/>
              <a:t>(</a:t>
            </a:r>
            <a:r>
              <a:rPr lang="de-DE" sz="1200" dirty="0" err="1" smtClean="0"/>
              <a:t>Policies</a:t>
            </a:r>
            <a:r>
              <a:rPr lang="de-DE" sz="1200" dirty="0" smtClean="0"/>
              <a:t>) für Ihre </a:t>
            </a:r>
            <a:r>
              <a:rPr lang="de-DE" sz="1200" dirty="0"/>
              <a:t>Bahnhofs-Mitarbeiter mit dem Ziel, </a:t>
            </a:r>
            <a:r>
              <a:rPr lang="de-DE" sz="1200" dirty="0" smtClean="0"/>
              <a:t>Angriffe auf das Bahnhofsnetz zu erschweren. </a:t>
            </a:r>
          </a:p>
          <a:p>
            <a:pPr marL="457200" indent="-457200" defTabSz="762000">
              <a:buFontTx/>
              <a:buAutoNum type="alphaUcParenR"/>
            </a:pPr>
            <a:r>
              <a:rPr lang="de-DE" altLang="de-DE" sz="1200" dirty="0" smtClean="0"/>
              <a:t>Sie erwägen den Einsatz eines </a:t>
            </a:r>
            <a:r>
              <a:rPr lang="de-DE" altLang="de-DE" sz="1200" dirty="0" err="1" smtClean="0"/>
              <a:t>Application</a:t>
            </a:r>
            <a:r>
              <a:rPr lang="de-DE" altLang="de-DE" sz="1200" dirty="0" smtClean="0"/>
              <a:t> Level Gateways </a:t>
            </a:r>
            <a:r>
              <a:rPr lang="de-DE" altLang="de-DE" sz="1200" dirty="0" smtClean="0"/>
              <a:t>als </a:t>
            </a:r>
            <a:r>
              <a:rPr lang="de-DE" altLang="de-DE" sz="1200" dirty="0" smtClean="0"/>
              <a:t>Sicherungselement im IT-Netz Ihres Bahnhofes. Aus </a:t>
            </a:r>
            <a:r>
              <a:rPr lang="de-DE" altLang="de-DE" sz="1200" dirty="0"/>
              <a:t>welchen Gründen führt der Einsatz eines </a:t>
            </a:r>
            <a:r>
              <a:rPr lang="de-DE" altLang="de-DE" sz="1200" dirty="0" err="1"/>
              <a:t>Application</a:t>
            </a:r>
            <a:r>
              <a:rPr lang="de-DE" altLang="de-DE" sz="1200" dirty="0"/>
              <a:t> Level Gateways zu mehr Netzwerksicherheit? Welche Angriffsarten werden dadurch </a:t>
            </a:r>
            <a:r>
              <a:rPr lang="de-DE" altLang="de-DE" sz="1200" dirty="0" smtClean="0"/>
              <a:t>verhindert? </a:t>
            </a:r>
          </a:p>
          <a:p>
            <a:pPr marL="457200" indent="-457200" defTabSz="762000">
              <a:buFontTx/>
              <a:buAutoNum type="alphaUcParenR"/>
            </a:pPr>
            <a:r>
              <a:rPr lang="de-DE" altLang="de-DE" sz="1200" dirty="0" smtClean="0"/>
              <a:t>Welche </a:t>
            </a:r>
            <a:r>
              <a:rPr lang="de-DE" altLang="de-DE" sz="1200" dirty="0"/>
              <a:t>Zustandsinformationen </a:t>
            </a:r>
            <a:r>
              <a:rPr lang="de-DE" altLang="de-DE" sz="1200" dirty="0" err="1"/>
              <a:t>muß</a:t>
            </a:r>
            <a:r>
              <a:rPr lang="de-DE" altLang="de-DE" sz="1200" dirty="0"/>
              <a:t> </a:t>
            </a:r>
            <a:r>
              <a:rPr lang="de-DE" altLang="de-DE" sz="1200" dirty="0" smtClean="0"/>
              <a:t>dieser Proxy </a:t>
            </a:r>
            <a:r>
              <a:rPr lang="de-DE" altLang="de-DE" sz="1200" dirty="0"/>
              <a:t>halten</a:t>
            </a:r>
            <a:r>
              <a:rPr lang="de-DE" altLang="de-DE" sz="1200" dirty="0" smtClean="0"/>
              <a:t>? </a:t>
            </a:r>
            <a:endParaRPr lang="de-DE" altLang="de-DE" sz="1200" dirty="0"/>
          </a:p>
          <a:p>
            <a:pPr marL="457200" indent="-457200" defTabSz="762000">
              <a:buFontTx/>
              <a:buAutoNum type="alphaUcParenR"/>
            </a:pPr>
            <a:endParaRPr lang="de-DE" sz="1200" dirty="0"/>
          </a:p>
          <a:p>
            <a:pPr marL="457200" indent="-457200" defTabSz="762000">
              <a:buFontTx/>
              <a:buAutoNum type="alphaUcParenR"/>
            </a:pPr>
            <a:endParaRPr lang="de-DE" sz="1200" dirty="0"/>
          </a:p>
          <a:p>
            <a:pPr marL="457200" indent="-457200" defTabSz="762000">
              <a:buFontTx/>
              <a:buAutoNum type="alphaUcParenR"/>
            </a:pPr>
            <a:endParaRPr lang="de-DE" sz="1200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_2">
  <a:themeElements>
    <a:clrScheme name="an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n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50000"/>
          </a:srgbClr>
        </a:solidFill>
        <a:ln w="25400" cap="flat" cmpd="sng" algn="ctr">
          <a:solidFill>
            <a:srgbClr val="80008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50000"/>
          </a:srgbClr>
        </a:solidFill>
        <a:ln w="25400" cap="flat" cmpd="sng" algn="ctr">
          <a:solidFill>
            <a:srgbClr val="80008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n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570</Words>
  <Application>Microsoft Office PowerPoint</Application>
  <PresentationFormat>Bildschirmpräsentation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an_2</vt:lpstr>
      <vt:lpstr>Network Security  Klausur an der Hochschule Karlsruhe - Technik und Wirtschaft Wintersemester 2014/15, Dienstag, 03.02.2014, 11:00 Uhr</vt:lpstr>
      <vt:lpstr>PowerPoint-Präsentation</vt:lpstr>
    </vt:vector>
  </TitlesOfParts>
  <Company>HiLAN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Network Security</dc:title>
  <dc:creator>Georg Magschok</dc:creator>
  <cp:lastModifiedBy>gio</cp:lastModifiedBy>
  <cp:revision>613</cp:revision>
  <cp:lastPrinted>1999-04-01T10:27:55Z</cp:lastPrinted>
  <dcterms:created xsi:type="dcterms:W3CDTF">1999-06-08T13:15:35Z</dcterms:created>
  <dcterms:modified xsi:type="dcterms:W3CDTF">2015-02-02T08:01:29Z</dcterms:modified>
</cp:coreProperties>
</file>