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4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6858000" cy="9144000" type="screen4x3"/>
  <p:notesSz cx="6797675" cy="987425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har char="•"/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har char="•"/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har char="•"/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har char="•"/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har char="•"/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996633"/>
    <a:srgbClr val="99FF99"/>
    <a:srgbClr val="FFFFCC"/>
    <a:srgbClr val="4D4D4D"/>
    <a:srgbClr val="1C1C1C"/>
    <a:srgbClr val="777777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8" autoAdjust="0"/>
    <p:restoredTop sz="86364" autoAdjust="0"/>
  </p:normalViewPr>
  <p:slideViewPr>
    <p:cSldViewPr>
      <p:cViewPr>
        <p:scale>
          <a:sx n="150" d="100"/>
          <a:sy n="150" d="100"/>
        </p:scale>
        <p:origin x="-2310" y="252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064" y="-77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buFontTx/>
              <a:buChar char="–"/>
              <a:defRPr sz="1200" smtClean="0"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FontTx/>
              <a:buChar char="–"/>
              <a:defRPr sz="1200" smtClean="0"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57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0538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buFontTx/>
              <a:buChar char="–"/>
              <a:defRPr sz="1200" smtClean="0"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57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380538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FontTx/>
              <a:buChar char="–"/>
              <a:defRPr sz="1200" smtClean="0">
                <a:latin typeface="Helvetica" pitchFamily="34" charset="0"/>
              </a:defRPr>
            </a:lvl1pPr>
          </a:lstStyle>
          <a:p>
            <a:pPr>
              <a:defRPr/>
            </a:pPr>
            <a:fld id="{D4AA66E4-3E7F-444A-9664-2E55CBB8AA2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38500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30360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120650"/>
            <a:ext cx="1543050" cy="86423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120650"/>
            <a:ext cx="4476750" cy="864235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1676400"/>
            <a:ext cx="3009900" cy="7086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505200" y="1676400"/>
            <a:ext cx="3009900" cy="7086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120650"/>
            <a:ext cx="4533900" cy="1022350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none"/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Titelmasterformat durch Klicken bearbeiten</a:t>
            </a:r>
          </a:p>
        </p:txBody>
      </p:sp>
      <p:sp>
        <p:nvSpPr>
          <p:cNvPr id="2051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1676400"/>
            <a:ext cx="6172200" cy="7086600"/>
          </a:xfrm>
          <a:prstGeom prst="rect">
            <a:avLst/>
          </a:prstGeom>
          <a:noFill/>
          <a:ln w="25400" algn="ctr">
            <a:solidFill>
              <a:srgbClr val="80008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  <p:sldLayoutId id="2147483655" r:id="rId11"/>
  </p:sldLayoutIdLst>
  <p:transition>
    <p:zo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609600" indent="-609600" algn="l" rtl="0" eaLnBrk="0" fontAlgn="base" hangingPunct="0">
        <a:spcBef>
          <a:spcPct val="20000"/>
        </a:spcBef>
        <a:spcAft>
          <a:spcPct val="0"/>
        </a:spcAft>
        <a:buAutoNum type="alphaLcParenR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5334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371600" indent="-4572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752600" indent="-3810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209800" indent="-3810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6670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1242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5814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40386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71678" y="142844"/>
            <a:ext cx="4343400" cy="990600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de-DE" sz="2000" dirty="0" smtClean="0"/>
              <a:t>Network Security </a:t>
            </a:r>
            <a:br>
              <a:rPr lang="de-DE" sz="2000" dirty="0" smtClean="0"/>
            </a:br>
            <a:r>
              <a:rPr lang="de-DE" sz="1000" dirty="0" smtClean="0"/>
              <a:t>Klausur an der Hochschule Karlsruhe - Technik und Wirtschaft Wintersemester 2012/13, Mittwoch, 30.01.2013, 14:00 Uhr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1370012"/>
            <a:ext cx="6019800" cy="1041747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l" eaLnBrk="1" hangingPunct="1"/>
            <a:r>
              <a:rPr lang="de-DE" sz="1600" dirty="0" smtClean="0"/>
              <a:t>Name:</a:t>
            </a:r>
            <a:r>
              <a:rPr lang="de-DE" sz="1200" dirty="0" smtClean="0"/>
              <a:t>___________________   </a:t>
            </a:r>
            <a:r>
              <a:rPr lang="de-DE" sz="1600" dirty="0" smtClean="0"/>
              <a:t>Punkte:</a:t>
            </a:r>
            <a:r>
              <a:rPr lang="de-DE" sz="1400" u="sng" dirty="0" smtClean="0"/>
              <a:t>______</a:t>
            </a:r>
            <a:r>
              <a:rPr lang="de-DE" sz="1600" dirty="0" smtClean="0"/>
              <a:t>/</a:t>
            </a:r>
            <a:r>
              <a:rPr lang="de-DE" sz="800" dirty="0" smtClean="0"/>
              <a:t>100</a:t>
            </a:r>
            <a:r>
              <a:rPr lang="de-DE" sz="1000" dirty="0" smtClean="0"/>
              <a:t> </a:t>
            </a:r>
            <a:r>
              <a:rPr lang="de-DE" sz="600" dirty="0" smtClean="0"/>
              <a:t>(40 zum Bestehen)    </a:t>
            </a:r>
            <a:r>
              <a:rPr lang="de-DE" sz="1600" dirty="0" smtClean="0"/>
              <a:t>Note:____</a:t>
            </a:r>
          </a:p>
          <a:p>
            <a:pPr algn="l" eaLnBrk="1" hangingPunct="1"/>
            <a:r>
              <a:rPr lang="de-DE" sz="1000" b="1" dirty="0" smtClean="0"/>
              <a:t>Disclaimer:</a:t>
            </a:r>
            <a:br>
              <a:rPr lang="de-DE" sz="1000" b="1" dirty="0" smtClean="0"/>
            </a:br>
            <a:r>
              <a:rPr lang="de-DE" sz="900" dirty="0" smtClean="0"/>
              <a:t>- Zugelassene Hilfsmittel: keine ausser Stifte und Lineal</a:t>
            </a:r>
            <a:br>
              <a:rPr lang="de-DE" sz="900" dirty="0" smtClean="0"/>
            </a:br>
            <a:r>
              <a:rPr lang="de-DE" sz="900" dirty="0" smtClean="0"/>
              <a:t>- Der Lösungsweg muss bei allen Aufgaben ersichtlich sein</a:t>
            </a:r>
          </a:p>
          <a:p>
            <a:pPr algn="l" eaLnBrk="1" hangingPunct="1"/>
            <a:r>
              <a:rPr lang="de-DE" sz="900" dirty="0" smtClean="0"/>
              <a:t>- Ähnlichkeiten mit realen Personen oder Unternehmen sind rein zufällig und nicht beabsichtigt</a:t>
            </a:r>
          </a:p>
        </p:txBody>
      </p:sp>
      <p:sp>
        <p:nvSpPr>
          <p:cNvPr id="1029" name="Rectangle 7"/>
          <p:cNvSpPr>
            <a:spLocks noChangeArrowheads="1"/>
          </p:cNvSpPr>
          <p:nvPr/>
        </p:nvSpPr>
        <p:spPr bwMode="auto">
          <a:xfrm>
            <a:off x="381000" y="2532063"/>
            <a:ext cx="6019800" cy="457200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spcBef>
                <a:spcPct val="0"/>
              </a:spcBef>
              <a:buFontTx/>
              <a:buNone/>
            </a:pPr>
            <a:r>
              <a:rPr lang="de-DE" sz="2000" dirty="0">
                <a:solidFill>
                  <a:schemeClr val="tx2"/>
                </a:solidFill>
              </a:rPr>
              <a:t>Aufgabe 1: Begriffswelt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sz="1000" dirty="0">
                <a:solidFill>
                  <a:schemeClr val="tx2"/>
                </a:solidFill>
              </a:rPr>
              <a:t>__/10					__/10 Punkte</a:t>
            </a:r>
            <a:endParaRPr lang="de-DE" sz="2000" dirty="0">
              <a:solidFill>
                <a:schemeClr val="tx2"/>
              </a:solidFill>
            </a:endParaRPr>
          </a:p>
        </p:txBody>
      </p:sp>
      <p:sp>
        <p:nvSpPr>
          <p:cNvPr id="1030" name="Rectangle 9"/>
          <p:cNvSpPr>
            <a:spLocks noChangeArrowheads="1"/>
          </p:cNvSpPr>
          <p:nvPr/>
        </p:nvSpPr>
        <p:spPr bwMode="auto">
          <a:xfrm>
            <a:off x="404664" y="4716016"/>
            <a:ext cx="6019800" cy="457200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spcBef>
                <a:spcPct val="0"/>
              </a:spcBef>
              <a:buNone/>
            </a:pPr>
            <a:r>
              <a:rPr lang="de-DE" sz="2000" dirty="0">
                <a:solidFill>
                  <a:schemeClr val="tx2"/>
                </a:solidFill>
                <a:latin typeface="+mn-lt"/>
              </a:rPr>
              <a:t>Aufgabe 2: </a:t>
            </a:r>
            <a:r>
              <a:rPr lang="de-DE" sz="2000" dirty="0" smtClean="0">
                <a:solidFill>
                  <a:schemeClr val="tx2"/>
                </a:solidFill>
                <a:latin typeface="+mn-lt"/>
              </a:rPr>
              <a:t>Safety</a:t>
            </a:r>
            <a:endParaRPr lang="de-DE" sz="2000" dirty="0">
              <a:solidFill>
                <a:schemeClr val="tx2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r>
              <a:rPr lang="de-DE" sz="1000" dirty="0">
                <a:solidFill>
                  <a:schemeClr val="tx2"/>
                </a:solidFill>
              </a:rPr>
              <a:t>A</a:t>
            </a:r>
            <a:r>
              <a:rPr lang="de-DE" sz="1000" dirty="0" smtClean="0">
                <a:solidFill>
                  <a:schemeClr val="tx2"/>
                </a:solidFill>
              </a:rPr>
              <a:t>)__/ 6   </a:t>
            </a:r>
            <a:r>
              <a:rPr lang="de-DE" sz="1000" dirty="0">
                <a:solidFill>
                  <a:schemeClr val="tx2"/>
                </a:solidFill>
              </a:rPr>
              <a:t>B</a:t>
            </a:r>
            <a:r>
              <a:rPr lang="de-DE" sz="1000" dirty="0" smtClean="0">
                <a:solidFill>
                  <a:schemeClr val="tx2"/>
                </a:solidFill>
              </a:rPr>
              <a:t>)__/4    </a:t>
            </a:r>
            <a:r>
              <a:rPr lang="de-DE" sz="1000" dirty="0">
                <a:solidFill>
                  <a:schemeClr val="tx2"/>
                </a:solidFill>
              </a:rPr>
              <a:t>C</a:t>
            </a:r>
            <a:r>
              <a:rPr lang="de-DE" sz="1000" dirty="0" smtClean="0">
                <a:solidFill>
                  <a:schemeClr val="tx2"/>
                </a:solidFill>
              </a:rPr>
              <a:t>)__/9    D)__/6   E)__/0 </a:t>
            </a:r>
            <a:r>
              <a:rPr lang="de-DE" sz="1000" dirty="0">
                <a:solidFill>
                  <a:schemeClr val="tx2"/>
                </a:solidFill>
              </a:rPr>
              <a:t>		 	</a:t>
            </a:r>
            <a:r>
              <a:rPr lang="de-DE" sz="1000" dirty="0" smtClean="0">
                <a:solidFill>
                  <a:schemeClr val="tx2"/>
                </a:solidFill>
              </a:rPr>
              <a:t>__/25 </a:t>
            </a:r>
            <a:r>
              <a:rPr lang="de-DE" sz="1000" dirty="0">
                <a:solidFill>
                  <a:schemeClr val="tx2"/>
                </a:solidFill>
              </a:rPr>
              <a:t>Punkte</a:t>
            </a:r>
          </a:p>
        </p:txBody>
      </p:sp>
      <p:sp>
        <p:nvSpPr>
          <p:cNvPr id="1032" name="Text Box 21"/>
          <p:cNvSpPr txBox="1">
            <a:spLocks noChangeArrowheads="1"/>
          </p:cNvSpPr>
          <p:nvPr/>
        </p:nvSpPr>
        <p:spPr bwMode="auto">
          <a:xfrm>
            <a:off x="381000" y="3065463"/>
            <a:ext cx="6019800" cy="201285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62000" eaLnBrk="0" hangingPunct="0">
              <a:buNone/>
            </a:pPr>
            <a:r>
              <a:rPr lang="de-DE" sz="1200" dirty="0" smtClean="0"/>
              <a:t>Ein von einigen „</a:t>
            </a:r>
            <a:r>
              <a:rPr lang="de-DE" sz="1200" dirty="0" err="1" smtClean="0"/>
              <a:t>three</a:t>
            </a:r>
            <a:r>
              <a:rPr lang="de-DE" sz="1200" dirty="0" smtClean="0"/>
              <a:t> </a:t>
            </a:r>
            <a:r>
              <a:rPr lang="de-DE" sz="1200" dirty="0" err="1" smtClean="0"/>
              <a:t>letter</a:t>
            </a:r>
            <a:r>
              <a:rPr lang="de-DE" sz="1200" dirty="0" smtClean="0"/>
              <a:t> </a:t>
            </a:r>
            <a:r>
              <a:rPr lang="de-DE" sz="1200" dirty="0" err="1" smtClean="0"/>
              <a:t>agencies</a:t>
            </a:r>
            <a:r>
              <a:rPr lang="de-DE" sz="1200" dirty="0" smtClean="0"/>
              <a:t>“ (siehe letzte Klausur) gesuchter Internet „Unternehmer“ mit beachtlichem Vorstrafenregister wurde kurz vor dem Launch seines neuen Dienstes „</a:t>
            </a:r>
            <a:r>
              <a:rPr lang="de-DE" sz="1200" dirty="0" err="1" smtClean="0"/>
              <a:t>ki.lo-hinaufladen</a:t>
            </a:r>
            <a:r>
              <a:rPr lang="de-DE" sz="1200" dirty="0" smtClean="0"/>
              <a:t>“ erneut megamäßig verhaftet. Seine Mitarbeiter stehen vor einem Rätsel was die hinterlassenen Begriffe aus der von </a:t>
            </a:r>
            <a:r>
              <a:rPr lang="de-DE" sz="1200" dirty="0" smtClean="0"/>
              <a:t>ihm </a:t>
            </a:r>
            <a:r>
              <a:rPr lang="de-DE" sz="1200" dirty="0" smtClean="0"/>
              <a:t>besuchten Vorlesung „Network Security“ bedeuten könnten. Bitte helfen Sie, indem Sie jeden Begriff kurz erklären:</a:t>
            </a:r>
            <a:br>
              <a:rPr lang="de-DE" sz="1200" dirty="0" smtClean="0"/>
            </a:br>
            <a:r>
              <a:rPr lang="de-DE" sz="1200" dirty="0" smtClean="0"/>
              <a:t>Schutzziele, Asymmetrisches Verschlüsselungsverfahren, TKG</a:t>
            </a:r>
            <a:r>
              <a:rPr lang="de-DE" sz="1200" dirty="0"/>
              <a:t>, </a:t>
            </a:r>
            <a:r>
              <a:rPr lang="de-DE" sz="1200" dirty="0" err="1"/>
              <a:t>Voter</a:t>
            </a:r>
            <a:r>
              <a:rPr lang="de-DE" sz="1200" dirty="0"/>
              <a:t>, USV, Fin Scan, Honey </a:t>
            </a:r>
            <a:r>
              <a:rPr lang="de-DE" sz="1200" dirty="0" err="1"/>
              <a:t>pot</a:t>
            </a:r>
            <a:r>
              <a:rPr lang="de-DE" sz="1200" dirty="0"/>
              <a:t>, Proxy ARP, Man in </a:t>
            </a:r>
            <a:r>
              <a:rPr lang="de-DE" sz="1200" dirty="0" err="1"/>
              <a:t>the</a:t>
            </a:r>
            <a:r>
              <a:rPr lang="de-DE" sz="1200" dirty="0"/>
              <a:t> </a:t>
            </a:r>
            <a:r>
              <a:rPr lang="de-DE" sz="1200" dirty="0" err="1"/>
              <a:t>Middle</a:t>
            </a:r>
            <a:r>
              <a:rPr lang="de-DE" sz="1200" dirty="0"/>
              <a:t>, </a:t>
            </a:r>
            <a:r>
              <a:rPr lang="de-DE" sz="1200" dirty="0" err="1"/>
              <a:t>Address</a:t>
            </a:r>
            <a:r>
              <a:rPr lang="de-DE" sz="1200" dirty="0"/>
              <a:t> Space Layout </a:t>
            </a:r>
            <a:r>
              <a:rPr lang="de-DE" sz="1200" dirty="0" err="1"/>
              <a:t>Randomization</a:t>
            </a:r>
            <a:endParaRPr lang="de-DE" sz="1200" dirty="0"/>
          </a:p>
          <a:p>
            <a:pPr defTabSz="762000" eaLnBrk="0" hangingPunct="0">
              <a:buFontTx/>
              <a:buNone/>
            </a:pPr>
            <a:endParaRPr lang="de-DE" sz="1200" dirty="0" smtClean="0"/>
          </a:p>
          <a:p>
            <a:pPr defTabSz="762000">
              <a:buFontTx/>
              <a:buNone/>
            </a:pPr>
            <a:r>
              <a:rPr lang="de-DE" sz="1200" dirty="0" smtClean="0"/>
              <a:t> </a:t>
            </a:r>
            <a:endParaRPr lang="en-US" sz="1200" dirty="0" smtClean="0"/>
          </a:p>
        </p:txBody>
      </p:sp>
      <p:sp>
        <p:nvSpPr>
          <p:cNvPr id="1033" name="Text Box 22"/>
          <p:cNvSpPr txBox="1">
            <a:spLocks noChangeArrowheads="1"/>
          </p:cNvSpPr>
          <p:nvPr/>
        </p:nvSpPr>
        <p:spPr bwMode="auto">
          <a:xfrm>
            <a:off x="260648" y="5220072"/>
            <a:ext cx="6096000" cy="323165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defTabSz="762000">
              <a:buFontTx/>
              <a:buAutoNum type="alphaUcParenR"/>
            </a:pPr>
            <a:r>
              <a:rPr lang="de-DE" sz="1200" dirty="0" smtClean="0"/>
              <a:t>Die Plattform „</a:t>
            </a:r>
            <a:r>
              <a:rPr lang="de-DE" sz="1200" dirty="0" err="1" smtClean="0"/>
              <a:t>ki.lo</a:t>
            </a:r>
            <a:r>
              <a:rPr lang="de-DE" sz="1200" dirty="0" smtClean="0"/>
              <a:t> hinaufladen“ erlaubt </a:t>
            </a:r>
            <a:r>
              <a:rPr lang="de-DE" sz="1200" dirty="0" smtClean="0"/>
              <a:t>es, </a:t>
            </a:r>
            <a:r>
              <a:rPr lang="de-DE" sz="1200" dirty="0" smtClean="0"/>
              <a:t>Daten in der </a:t>
            </a:r>
            <a:r>
              <a:rPr lang="de-DE" sz="1200" dirty="0" err="1" smtClean="0"/>
              <a:t>Cloud</a:t>
            </a:r>
            <a:r>
              <a:rPr lang="de-DE" sz="1200" dirty="0" smtClean="0"/>
              <a:t> zu speichern. Argumentieren Sie ob hierbei für Sie die Verfügbarkeit oder die Zuverlässigkeit im Vordergrund steht. Mit welchem Redundanzmodell (statisch/dynamisch, symmetrisch/asymmetrisch)  würden Sie die von Ihnen bevorzugte Variante implementieren – begründen Sie Ihre Wahl. </a:t>
            </a:r>
          </a:p>
          <a:p>
            <a:pPr marL="457200" indent="-457200" defTabSz="762000">
              <a:buFontTx/>
              <a:buAutoNum type="alphaUcParenR"/>
            </a:pPr>
            <a:r>
              <a:rPr lang="de-DE" sz="1200" dirty="0" smtClean="0"/>
              <a:t>Erklären Sie dem Betreiber von „</a:t>
            </a:r>
            <a:r>
              <a:rPr lang="de-DE" sz="1200" dirty="0" err="1" smtClean="0"/>
              <a:t>ki.lo</a:t>
            </a:r>
            <a:r>
              <a:rPr lang="de-DE" sz="1200" dirty="0" smtClean="0"/>
              <a:t> hinaufladen“ weshalb sich eine Zertifizierung seiner </a:t>
            </a:r>
            <a:r>
              <a:rPr lang="de-DE" sz="1200" dirty="0" smtClean="0"/>
              <a:t>Plattform </a:t>
            </a:r>
            <a:r>
              <a:rPr lang="de-DE" sz="1200" dirty="0" smtClean="0"/>
              <a:t>nach BSI Grundschutz (ISO 27001) lohnt. </a:t>
            </a:r>
          </a:p>
          <a:p>
            <a:pPr marL="457200" indent="-457200" defTabSz="762000">
              <a:buFontTx/>
              <a:buAutoNum type="alphaUcParenR"/>
            </a:pPr>
            <a:r>
              <a:rPr lang="de-DE" sz="1200" dirty="0" smtClean="0"/>
              <a:t>Die kleinste Funktionseinheit des </a:t>
            </a:r>
            <a:r>
              <a:rPr lang="de-DE" sz="1200" dirty="0" err="1" smtClean="0"/>
              <a:t>Cloud</a:t>
            </a:r>
            <a:r>
              <a:rPr lang="de-DE" sz="1200" dirty="0" smtClean="0"/>
              <a:t> Dienstes besteht aus folgenden Elementen: 2 </a:t>
            </a:r>
            <a:r>
              <a:rPr lang="de-DE" sz="1200" dirty="0" err="1" smtClean="0"/>
              <a:t>Load</a:t>
            </a:r>
            <a:r>
              <a:rPr lang="de-DE" sz="1200" dirty="0" smtClean="0"/>
              <a:t> </a:t>
            </a:r>
            <a:r>
              <a:rPr lang="de-DE" sz="1200" dirty="0" err="1" smtClean="0"/>
              <a:t>Balancern</a:t>
            </a:r>
            <a:r>
              <a:rPr lang="de-DE" sz="1200" dirty="0" smtClean="0"/>
              <a:t>, 2 Frontend Rechnern und 2 Storage Systemen. Jedes Element hat eine Verfügbarkeit von 80% wie hoch ist die Gesamtverfügbarkeit der Funktionseinheit?</a:t>
            </a:r>
          </a:p>
          <a:p>
            <a:pPr marL="457200" indent="-457200" defTabSz="762000">
              <a:buFontTx/>
              <a:buAutoNum type="alphaUcParenR"/>
            </a:pPr>
            <a:r>
              <a:rPr lang="de-DE" sz="1200" dirty="0" smtClean="0"/>
              <a:t>Um wie viel erhöht sich die Verfügbarkeit wenn eine Funktionseinheit georedundant an einem anderen Standort dupliziert wird? Wie könnte ein </a:t>
            </a:r>
            <a:r>
              <a:rPr lang="de-DE" sz="1200" dirty="0" err="1" smtClean="0"/>
              <a:t>fail-over</a:t>
            </a:r>
            <a:r>
              <a:rPr lang="de-DE" sz="1200" dirty="0" smtClean="0"/>
              <a:t> Szenario aus Benutzersicht aussehen?</a:t>
            </a:r>
          </a:p>
          <a:p>
            <a:pPr marL="457200" indent="-457200" defTabSz="762000">
              <a:buFontTx/>
              <a:buAutoNum type="alphaUcParenR"/>
            </a:pPr>
            <a:r>
              <a:rPr lang="de-DE" sz="1200" dirty="0" smtClean="0"/>
              <a:t>Wie alt wird </a:t>
            </a:r>
            <a:r>
              <a:rPr lang="de-DE" sz="1200" dirty="0" err="1" smtClean="0"/>
              <a:t>Gio</a:t>
            </a:r>
            <a:r>
              <a:rPr lang="de-DE" sz="1200" dirty="0" smtClean="0"/>
              <a:t> heute? </a:t>
            </a:r>
          </a:p>
          <a:p>
            <a:pPr marL="457200" indent="-457200" defTabSz="762000">
              <a:buFontTx/>
              <a:buAutoNum type="alphaUcParenR"/>
            </a:pPr>
            <a:endParaRPr lang="de-DE" sz="1200" dirty="0" smtClean="0"/>
          </a:p>
        </p:txBody>
      </p:sp>
      <p:pic>
        <p:nvPicPr>
          <p:cNvPr id="12" name="Grafik 11" descr="root.png"/>
          <p:cNvPicPr>
            <a:picLocks noChangeAspect="1"/>
          </p:cNvPicPr>
          <p:nvPr/>
        </p:nvPicPr>
        <p:blipFill>
          <a:blip r:embed="rId2" cstate="print"/>
          <a:srcRect t="46216"/>
          <a:stretch>
            <a:fillRect/>
          </a:stretch>
        </p:blipFill>
        <p:spPr>
          <a:xfrm>
            <a:off x="214290" y="214282"/>
            <a:ext cx="1653654" cy="4235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  <a:reflection blurRad="6350" stA="50000" endA="300" endPos="90000" dir="5400000" sy="-100000" algn="bl" rotWithShape="0"/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357166" y="285720"/>
            <a:ext cx="6019800" cy="457200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spcBef>
                <a:spcPct val="0"/>
              </a:spcBef>
              <a:buFontTx/>
              <a:buNone/>
            </a:pPr>
            <a:r>
              <a:rPr lang="de-DE" sz="2000" dirty="0">
                <a:solidFill>
                  <a:schemeClr val="tx2"/>
                </a:solidFill>
              </a:rPr>
              <a:t>Aufgabe </a:t>
            </a:r>
            <a:r>
              <a:rPr lang="de-DE" sz="2000" dirty="0" smtClean="0">
                <a:solidFill>
                  <a:schemeClr val="tx2"/>
                </a:solidFill>
              </a:rPr>
              <a:t>3: Security</a:t>
            </a:r>
            <a:endParaRPr lang="de-DE" sz="2000" dirty="0">
              <a:solidFill>
                <a:schemeClr val="tx2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de-DE" sz="1000" dirty="0">
                <a:solidFill>
                  <a:schemeClr val="tx2"/>
                </a:solidFill>
              </a:rPr>
              <a:t>A</a:t>
            </a:r>
            <a:r>
              <a:rPr lang="de-DE" sz="1000" dirty="0" smtClean="0">
                <a:solidFill>
                  <a:schemeClr val="tx2"/>
                </a:solidFill>
              </a:rPr>
              <a:t>)__/8  B)__/6  C)__/9  D)__/10  E)__/6  F)__/4  G)__/8  H</a:t>
            </a:r>
            <a:r>
              <a:rPr lang="de-DE" sz="1000" dirty="0" smtClean="0">
                <a:solidFill>
                  <a:schemeClr val="tx2"/>
                </a:solidFill>
              </a:rPr>
              <a:t>)__/6  </a:t>
            </a:r>
            <a:r>
              <a:rPr lang="de-DE" sz="1000" dirty="0" smtClean="0">
                <a:solidFill>
                  <a:schemeClr val="tx2"/>
                </a:solidFill>
              </a:rPr>
              <a:t>I</a:t>
            </a:r>
            <a:r>
              <a:rPr lang="de-DE" sz="1000" dirty="0" smtClean="0">
                <a:solidFill>
                  <a:schemeClr val="tx2"/>
                </a:solidFill>
              </a:rPr>
              <a:t>)__/(8)</a:t>
            </a:r>
            <a:r>
              <a:rPr lang="de-DE" sz="1000" dirty="0" smtClean="0">
                <a:solidFill>
                  <a:schemeClr val="tx2"/>
                </a:solidFill>
              </a:rPr>
              <a:t>	__/65 </a:t>
            </a:r>
            <a:r>
              <a:rPr lang="de-DE" sz="1000" dirty="0">
                <a:solidFill>
                  <a:schemeClr val="tx2"/>
                </a:solidFill>
              </a:rPr>
              <a:t>Punkte</a:t>
            </a:r>
          </a:p>
        </p:txBody>
      </p:sp>
      <p:sp>
        <p:nvSpPr>
          <p:cNvPr id="6" name="Text Box 22"/>
          <p:cNvSpPr txBox="1">
            <a:spLocks noChangeArrowheads="1"/>
          </p:cNvSpPr>
          <p:nvPr/>
        </p:nvSpPr>
        <p:spPr bwMode="auto">
          <a:xfrm>
            <a:off x="304800" y="1000100"/>
            <a:ext cx="6096000" cy="2215991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defTabSz="762000">
              <a:buFontTx/>
              <a:buAutoNum type="alphaUcParenR"/>
            </a:pPr>
            <a:endParaRPr lang="de-DE" sz="1200" dirty="0" smtClean="0"/>
          </a:p>
          <a:p>
            <a:pPr marL="457200" indent="-457200" defTabSz="762000">
              <a:buFontTx/>
              <a:buAutoNum type="alphaUcParenR"/>
            </a:pPr>
            <a:endParaRPr lang="de-DE" sz="1200" dirty="0" smtClean="0"/>
          </a:p>
          <a:p>
            <a:pPr marL="457200" indent="-457200" defTabSz="762000">
              <a:buFontTx/>
              <a:buAutoNum type="alphaUcParenR"/>
            </a:pPr>
            <a:endParaRPr lang="de-DE" sz="1200" dirty="0" smtClean="0"/>
          </a:p>
          <a:p>
            <a:pPr marL="457200" indent="-457200" defTabSz="762000">
              <a:buFontTx/>
              <a:buAutoNum type="alphaUcParenR"/>
            </a:pPr>
            <a:endParaRPr lang="de-DE" sz="1200" dirty="0" smtClean="0"/>
          </a:p>
          <a:p>
            <a:pPr marL="457200" indent="-457200" defTabSz="762000">
              <a:buFontTx/>
              <a:buAutoNum type="alphaUcParenR"/>
            </a:pPr>
            <a:endParaRPr lang="de-DE" sz="1200" dirty="0" smtClean="0"/>
          </a:p>
          <a:p>
            <a:pPr marL="457200" indent="-457200" defTabSz="762000">
              <a:buFontTx/>
              <a:buAutoNum type="alphaUcParenR"/>
            </a:pPr>
            <a:endParaRPr lang="de-DE" sz="1200" dirty="0" smtClean="0"/>
          </a:p>
          <a:p>
            <a:pPr marL="457200" indent="-457200" defTabSz="762000">
              <a:buFontTx/>
              <a:buAutoNum type="alphaUcParenR"/>
            </a:pPr>
            <a:endParaRPr lang="de-DE" sz="1200" dirty="0" smtClean="0"/>
          </a:p>
          <a:p>
            <a:pPr marL="457200" indent="-457200" defTabSz="762000">
              <a:buFontTx/>
              <a:buAutoNum type="alphaUcParenR"/>
            </a:pPr>
            <a:endParaRPr lang="de-DE" sz="1100" dirty="0" smtClean="0"/>
          </a:p>
          <a:p>
            <a:pPr marL="457200" indent="-457200" defTabSz="762000">
              <a:buFontTx/>
              <a:buAutoNum type="alphaUcParenR"/>
            </a:pPr>
            <a:endParaRPr lang="de-DE" sz="1100" dirty="0" smtClean="0"/>
          </a:p>
          <a:p>
            <a:pPr marL="457200" indent="-457200" defTabSz="762000">
              <a:buFontTx/>
              <a:buAutoNum type="alphaUcParenR"/>
            </a:pPr>
            <a:endParaRPr lang="de-DE" sz="1100" dirty="0" smtClean="0"/>
          </a:p>
        </p:txBody>
      </p:sp>
      <p:sp>
        <p:nvSpPr>
          <p:cNvPr id="5" name="Text Box 22"/>
          <p:cNvSpPr txBox="1">
            <a:spLocks noChangeArrowheads="1"/>
          </p:cNvSpPr>
          <p:nvPr/>
        </p:nvSpPr>
        <p:spPr bwMode="auto">
          <a:xfrm>
            <a:off x="332656" y="1043608"/>
            <a:ext cx="6096000" cy="1076602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defTabSz="762000">
              <a:buFontTx/>
              <a:buAutoNum type="alphaUcParenR"/>
            </a:pPr>
            <a:r>
              <a:rPr lang="de-DE" sz="1200" dirty="0" err="1" smtClean="0"/>
              <a:t>Ki.lo</a:t>
            </a:r>
            <a:r>
              <a:rPr lang="de-DE" sz="1200" dirty="0" smtClean="0"/>
              <a:t>-hinaufladen </a:t>
            </a:r>
            <a:r>
              <a:rPr lang="de-DE" sz="1200" dirty="0" smtClean="0"/>
              <a:t>kümmert sich liebevoll um Abhilfen gegen </a:t>
            </a:r>
            <a:r>
              <a:rPr lang="de-DE" sz="1200" dirty="0" err="1" smtClean="0"/>
              <a:t>Buffer</a:t>
            </a:r>
            <a:r>
              <a:rPr lang="de-DE" sz="1200" dirty="0" smtClean="0"/>
              <a:t> Overflows, zählen Sie auf, welche Möglichkeiten </a:t>
            </a:r>
            <a:r>
              <a:rPr lang="de-DE" sz="1200" dirty="0" smtClean="0"/>
              <a:t>Sie </a:t>
            </a:r>
            <a:r>
              <a:rPr lang="de-DE" sz="1200" dirty="0" smtClean="0"/>
              <a:t>hier kennen. Erläutern Sie bitte auch kurz die Wirksamkeit jeder Maßnahme. </a:t>
            </a:r>
          </a:p>
          <a:p>
            <a:pPr marL="457200" indent="-457200" defTabSz="762000">
              <a:buFontTx/>
              <a:buAutoNum type="alphaUcParenR"/>
            </a:pPr>
            <a:r>
              <a:rPr lang="de-DE" sz="1200" dirty="0" smtClean="0"/>
              <a:t>Was ist Spoofing? Bitte erläutern Sie anhand von mindestens 3 Beispielen.</a:t>
            </a:r>
          </a:p>
          <a:p>
            <a:pPr marL="457200" indent="-457200" defTabSz="762000">
              <a:buFontTx/>
              <a:buAutoNum type="alphaUcParenR"/>
            </a:pPr>
            <a:r>
              <a:rPr lang="de-DE" sz="1200" dirty="0" smtClean="0"/>
              <a:t>Wie könnte eine (ARP-)Spoofing Attacke </a:t>
            </a:r>
            <a:r>
              <a:rPr lang="de-DE" sz="1200" dirty="0" smtClean="0"/>
              <a:t>bei dem</a:t>
            </a:r>
            <a:r>
              <a:rPr lang="de-DE" sz="1200" dirty="0" smtClean="0"/>
              <a:t> </a:t>
            </a:r>
            <a:r>
              <a:rPr lang="de-DE" sz="1200" dirty="0" smtClean="0"/>
              <a:t>Dienst „</a:t>
            </a:r>
            <a:r>
              <a:rPr lang="de-DE" sz="1200" dirty="0" err="1" smtClean="0"/>
              <a:t>ki.lo</a:t>
            </a:r>
            <a:r>
              <a:rPr lang="de-DE" sz="1200" dirty="0" smtClean="0"/>
              <a:t>-hinaufladen</a:t>
            </a:r>
            <a:r>
              <a:rPr lang="de-DE" sz="1200" dirty="0" smtClean="0"/>
              <a:t>“</a:t>
            </a:r>
            <a:r>
              <a:rPr lang="de-DE" sz="1200" dirty="0" smtClean="0"/>
              <a:t> </a:t>
            </a:r>
            <a:r>
              <a:rPr lang="de-DE" sz="1200" dirty="0" smtClean="0"/>
              <a:t>aussehen? Beschreiben Sie das Szenario Schritt für Schritt (am Besten anhand einer Skizze). </a:t>
            </a:r>
          </a:p>
          <a:p>
            <a:pPr marL="457200" indent="-457200" defTabSz="762000">
              <a:buFontTx/>
              <a:buAutoNum type="alphaUcParenR"/>
            </a:pPr>
            <a:r>
              <a:rPr lang="de-DE" sz="1200" dirty="0" smtClean="0"/>
              <a:t>Der Betreiber des Dienstes „</a:t>
            </a:r>
            <a:r>
              <a:rPr lang="de-DE" sz="1200" dirty="0" err="1" smtClean="0"/>
              <a:t>ki.lo</a:t>
            </a:r>
            <a:r>
              <a:rPr lang="de-DE" sz="1200" dirty="0" smtClean="0"/>
              <a:t>-hinaufladen</a:t>
            </a:r>
            <a:r>
              <a:rPr lang="de-DE" sz="1200" dirty="0" smtClean="0"/>
              <a:t>“ möchte kreativ die Anzahl seiner Nutzer erhöhen um die Investoren zu beeindrucken. Schreiben Sie für Ihn in Pseudocode einen Bot welcher den Dienst </a:t>
            </a:r>
            <a:r>
              <a:rPr lang="de-DE" sz="1200" dirty="0" smtClean="0"/>
              <a:t>nutzt</a:t>
            </a:r>
            <a:r>
              <a:rPr lang="de-DE" sz="1200" dirty="0" smtClean="0"/>
              <a:t>. </a:t>
            </a:r>
          </a:p>
          <a:p>
            <a:pPr marL="457200" indent="-457200" defTabSz="762000">
              <a:buFontTx/>
              <a:buAutoNum type="alphaUcParenR"/>
            </a:pPr>
            <a:r>
              <a:rPr lang="de-DE" sz="1200" dirty="0" smtClean="0"/>
              <a:t>Welche Verbreitungsmethode</a:t>
            </a:r>
            <a:r>
              <a:rPr lang="de-DE" sz="1200" u="sng" dirty="0" smtClean="0"/>
              <a:t>n</a:t>
            </a:r>
            <a:r>
              <a:rPr lang="de-DE" sz="1200" dirty="0" smtClean="0"/>
              <a:t> könnten Sie für den Bot wählen? Und wie könnten sich Benutzer davor schützen? </a:t>
            </a:r>
          </a:p>
          <a:p>
            <a:pPr marL="457200" indent="-457200" defTabSz="762000">
              <a:buFontTx/>
              <a:buAutoNum type="alphaUcParenR"/>
            </a:pPr>
            <a:r>
              <a:rPr lang="de-DE" sz="1200" dirty="0" smtClean="0"/>
              <a:t>Es soll ein eigenes Protokoll für die Nutzung des </a:t>
            </a:r>
            <a:r>
              <a:rPr lang="de-DE" sz="1200" dirty="0" err="1" smtClean="0"/>
              <a:t>Cloud</a:t>
            </a:r>
            <a:r>
              <a:rPr lang="de-DE" sz="1200" dirty="0" smtClean="0"/>
              <a:t> Dienstes erstellt werden.  Zum Glück sind Sie in der Nähe und können erklären was beachtet werden muss, damit das Protokoll nicht an Firewalls scheitert (oder zumindest die Chance erhöht </a:t>
            </a:r>
            <a:r>
              <a:rPr lang="de-DE" sz="1200" dirty="0" smtClean="0"/>
              <a:t>wird nicht </a:t>
            </a:r>
            <a:r>
              <a:rPr lang="de-DE" sz="1200" dirty="0" smtClean="0"/>
              <a:t>gefiltert zu werden)</a:t>
            </a:r>
          </a:p>
          <a:p>
            <a:pPr marL="457200" indent="-457200" defTabSz="762000">
              <a:buFontTx/>
              <a:buAutoNum type="alphaUcParenR"/>
            </a:pPr>
            <a:r>
              <a:rPr lang="de-DE" sz="1200" dirty="0" smtClean="0"/>
              <a:t>Verschlüsselung kann im Netz von </a:t>
            </a:r>
            <a:r>
              <a:rPr lang="de-DE" sz="1200" dirty="0" err="1" smtClean="0"/>
              <a:t>ki.lo</a:t>
            </a:r>
            <a:r>
              <a:rPr lang="de-DE" sz="1200" dirty="0" smtClean="0"/>
              <a:t>-hinaufladen </a:t>
            </a:r>
            <a:r>
              <a:rPr lang="de-DE" sz="1200" dirty="0" smtClean="0"/>
              <a:t>auf verschiedenen Netzwerkschichten erfolgen. Erörtern Sie Vor- und Nachteile der Ansätze</a:t>
            </a:r>
            <a:r>
              <a:rPr lang="de-DE" sz="1200" dirty="0" smtClean="0"/>
              <a:t>!</a:t>
            </a:r>
          </a:p>
          <a:p>
            <a:pPr marL="457200" indent="-457200" defTabSz="762000">
              <a:buFontTx/>
              <a:buAutoNum type="alphaUcParenR"/>
            </a:pPr>
            <a:r>
              <a:rPr lang="de-DE" sz="1200" dirty="0" err="1" smtClean="0"/>
              <a:t>Ki.lo</a:t>
            </a:r>
            <a:r>
              <a:rPr lang="de-DE" sz="1200" dirty="0" smtClean="0"/>
              <a:t>-hinaufladen möchte seine Benutzer vor Malware schützen. Beschreiben Sie möglichst viele verschiedene Ansätze, wie dies erreicht werden kann.</a:t>
            </a:r>
            <a:endParaRPr lang="de-DE" sz="1200" dirty="0"/>
          </a:p>
          <a:p>
            <a:pPr marL="457200" indent="-457200" defTabSz="762000">
              <a:buFontTx/>
              <a:buAutoNum type="alphaUcParenR"/>
            </a:pPr>
            <a:r>
              <a:rPr lang="de-DE" sz="1200" dirty="0" smtClean="0"/>
              <a:t>Ein Port-Scan bei </a:t>
            </a:r>
            <a:r>
              <a:rPr lang="de-DE" sz="1200" dirty="0" err="1" smtClean="0"/>
              <a:t>ki.lo</a:t>
            </a:r>
            <a:r>
              <a:rPr lang="de-DE" sz="1200" dirty="0" smtClean="0"/>
              <a:t> zeigt das nachfolgende Ergebnis, bitte kommentieren Sie das Ergebnis, was würden Sie als Betreiber verändern wollen?</a:t>
            </a:r>
          </a:p>
          <a:p>
            <a:pPr defTabSz="762000">
              <a:buNone/>
            </a:pPr>
            <a:r>
              <a:rPr lang="de-DE" sz="900" dirty="0" err="1" smtClean="0">
                <a:latin typeface="Courier New" pitchFamily="49" charset="0"/>
                <a:cs typeface="Courier New" pitchFamily="49" charset="0"/>
              </a:rPr>
              <a:t>nmap</a:t>
            </a:r>
            <a:r>
              <a:rPr lang="de-DE" sz="9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900" dirty="0" err="1" smtClean="0">
                <a:latin typeface="Courier New" pitchFamily="49" charset="0"/>
                <a:cs typeface="Courier New" pitchFamily="49" charset="0"/>
              </a:rPr>
              <a:t>ki.lo</a:t>
            </a:r>
            <a:endParaRPr lang="de-DE" sz="900" dirty="0">
              <a:latin typeface="Courier New" pitchFamily="49" charset="0"/>
              <a:cs typeface="Courier New" pitchFamily="49" charset="0"/>
            </a:endParaRPr>
          </a:p>
          <a:p>
            <a:pPr defTabSz="762000">
              <a:buNone/>
            </a:pPr>
            <a:endParaRPr lang="de-DE" sz="900" dirty="0">
              <a:latin typeface="Courier New" pitchFamily="49" charset="0"/>
              <a:cs typeface="Courier New" pitchFamily="49" charset="0"/>
            </a:endParaRPr>
          </a:p>
          <a:p>
            <a:pPr defTabSz="762000">
              <a:buNone/>
            </a:pPr>
            <a:r>
              <a:rPr lang="de-DE" sz="900" dirty="0" err="1">
                <a:latin typeface="Courier New" pitchFamily="49" charset="0"/>
                <a:cs typeface="Courier New" pitchFamily="49" charset="0"/>
              </a:rPr>
              <a:t>Starting</a:t>
            </a:r>
            <a:r>
              <a:rPr lang="de-DE" sz="9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900" dirty="0" err="1">
                <a:latin typeface="Courier New" pitchFamily="49" charset="0"/>
                <a:cs typeface="Courier New" pitchFamily="49" charset="0"/>
              </a:rPr>
              <a:t>Nmap</a:t>
            </a:r>
            <a:r>
              <a:rPr lang="de-DE" sz="900" dirty="0">
                <a:latin typeface="Courier New" pitchFamily="49" charset="0"/>
                <a:cs typeface="Courier New" pitchFamily="49" charset="0"/>
              </a:rPr>
              <a:t> 6.00 ( http://nmap.org ) </a:t>
            </a:r>
            <a:r>
              <a:rPr lang="de-DE" sz="900" dirty="0" err="1">
                <a:latin typeface="Courier New" pitchFamily="49" charset="0"/>
                <a:cs typeface="Courier New" pitchFamily="49" charset="0"/>
              </a:rPr>
              <a:t>at</a:t>
            </a:r>
            <a:r>
              <a:rPr lang="de-DE" sz="900" dirty="0">
                <a:latin typeface="Courier New" pitchFamily="49" charset="0"/>
                <a:cs typeface="Courier New" pitchFamily="49" charset="0"/>
              </a:rPr>
              <a:t> 2013-01-28 20:44 CET</a:t>
            </a:r>
          </a:p>
          <a:p>
            <a:pPr defTabSz="762000">
              <a:buNone/>
            </a:pPr>
            <a:r>
              <a:rPr lang="de-DE" sz="900" dirty="0" err="1">
                <a:latin typeface="Courier New" pitchFamily="49" charset="0"/>
                <a:cs typeface="Courier New" pitchFamily="49" charset="0"/>
              </a:rPr>
              <a:t>Nmap</a:t>
            </a:r>
            <a:r>
              <a:rPr lang="de-DE" sz="9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900" dirty="0" err="1">
                <a:latin typeface="Courier New" pitchFamily="49" charset="0"/>
                <a:cs typeface="Courier New" pitchFamily="49" charset="0"/>
              </a:rPr>
              <a:t>scan</a:t>
            </a:r>
            <a:r>
              <a:rPr lang="de-DE" sz="9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900" dirty="0" err="1">
                <a:latin typeface="Courier New" pitchFamily="49" charset="0"/>
                <a:cs typeface="Courier New" pitchFamily="49" charset="0"/>
              </a:rPr>
              <a:t>report</a:t>
            </a:r>
            <a:r>
              <a:rPr lang="de-DE" sz="9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900" dirty="0" err="1">
                <a:latin typeface="Courier New" pitchFamily="49" charset="0"/>
                <a:cs typeface="Courier New" pitchFamily="49" charset="0"/>
              </a:rPr>
              <a:t>for</a:t>
            </a:r>
            <a:r>
              <a:rPr lang="de-DE" sz="9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900" dirty="0" err="1" smtClean="0">
                <a:latin typeface="Courier New" pitchFamily="49" charset="0"/>
                <a:cs typeface="Courier New" pitchFamily="49" charset="0"/>
              </a:rPr>
              <a:t>ki.lo</a:t>
            </a:r>
            <a:r>
              <a:rPr lang="de-DE" sz="9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900" dirty="0">
                <a:latin typeface="Courier New" pitchFamily="49" charset="0"/>
                <a:cs typeface="Courier New" pitchFamily="49" charset="0"/>
              </a:rPr>
              <a:t>(154.53.224.162)</a:t>
            </a:r>
          </a:p>
          <a:p>
            <a:pPr defTabSz="762000">
              <a:buNone/>
            </a:pPr>
            <a:r>
              <a:rPr lang="de-DE" sz="900" dirty="0">
                <a:latin typeface="Courier New" pitchFamily="49" charset="0"/>
                <a:cs typeface="Courier New" pitchFamily="49" charset="0"/>
              </a:rPr>
              <a:t>Host </a:t>
            </a:r>
            <a:r>
              <a:rPr lang="de-DE" sz="900" dirty="0" err="1">
                <a:latin typeface="Courier New" pitchFamily="49" charset="0"/>
                <a:cs typeface="Courier New" pitchFamily="49" charset="0"/>
              </a:rPr>
              <a:t>is</a:t>
            </a:r>
            <a:r>
              <a:rPr lang="de-DE" sz="9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900" dirty="0" err="1">
                <a:latin typeface="Courier New" pitchFamily="49" charset="0"/>
                <a:cs typeface="Courier New" pitchFamily="49" charset="0"/>
              </a:rPr>
              <a:t>up</a:t>
            </a:r>
            <a:r>
              <a:rPr lang="de-DE" sz="900" dirty="0">
                <a:latin typeface="Courier New" pitchFamily="49" charset="0"/>
                <a:cs typeface="Courier New" pitchFamily="49" charset="0"/>
              </a:rPr>
              <a:t> (0.016s </a:t>
            </a:r>
            <a:r>
              <a:rPr lang="de-DE" sz="900" dirty="0" err="1">
                <a:latin typeface="Courier New" pitchFamily="49" charset="0"/>
                <a:cs typeface="Courier New" pitchFamily="49" charset="0"/>
              </a:rPr>
              <a:t>latency</a:t>
            </a:r>
            <a:r>
              <a:rPr lang="de-DE" sz="900" dirty="0">
                <a:latin typeface="Courier New" pitchFamily="49" charset="0"/>
                <a:cs typeface="Courier New" pitchFamily="49" charset="0"/>
              </a:rPr>
              <a:t>).</a:t>
            </a:r>
          </a:p>
          <a:p>
            <a:pPr defTabSz="762000">
              <a:buNone/>
            </a:pPr>
            <a:r>
              <a:rPr lang="de-DE" sz="900" dirty="0">
                <a:latin typeface="Courier New" pitchFamily="49" charset="0"/>
                <a:cs typeface="Courier New" pitchFamily="49" charset="0"/>
              </a:rPr>
              <a:t>Other </a:t>
            </a:r>
            <a:r>
              <a:rPr lang="de-DE" sz="900" dirty="0" err="1">
                <a:latin typeface="Courier New" pitchFamily="49" charset="0"/>
                <a:cs typeface="Courier New" pitchFamily="49" charset="0"/>
              </a:rPr>
              <a:t>addresses</a:t>
            </a:r>
            <a:r>
              <a:rPr lang="de-DE" sz="9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900" dirty="0" err="1">
                <a:latin typeface="Courier New" pitchFamily="49" charset="0"/>
                <a:cs typeface="Courier New" pitchFamily="49" charset="0"/>
              </a:rPr>
              <a:t>for</a:t>
            </a:r>
            <a:r>
              <a:rPr lang="de-DE" sz="9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900" dirty="0" err="1" smtClean="0">
                <a:latin typeface="Courier New" pitchFamily="49" charset="0"/>
                <a:cs typeface="Courier New" pitchFamily="49" charset="0"/>
              </a:rPr>
              <a:t>ki.lo</a:t>
            </a:r>
            <a:r>
              <a:rPr lang="de-DE" sz="9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900" dirty="0">
                <a:latin typeface="Courier New" pitchFamily="49" charset="0"/>
                <a:cs typeface="Courier New" pitchFamily="49" charset="0"/>
              </a:rPr>
              <a:t>(not </a:t>
            </a:r>
            <a:r>
              <a:rPr lang="de-DE" sz="900" dirty="0" err="1">
                <a:latin typeface="Courier New" pitchFamily="49" charset="0"/>
                <a:cs typeface="Courier New" pitchFamily="49" charset="0"/>
              </a:rPr>
              <a:t>scanned</a:t>
            </a:r>
            <a:r>
              <a:rPr lang="de-DE" sz="900" dirty="0">
                <a:latin typeface="Courier New" pitchFamily="49" charset="0"/>
                <a:cs typeface="Courier New" pitchFamily="49" charset="0"/>
              </a:rPr>
              <a:t>): 154.53.224.166</a:t>
            </a:r>
          </a:p>
          <a:p>
            <a:pPr defTabSz="762000">
              <a:buNone/>
            </a:pPr>
            <a:r>
              <a:rPr lang="de-DE" sz="900" dirty="0">
                <a:latin typeface="Courier New" pitchFamily="49" charset="0"/>
                <a:cs typeface="Courier New" pitchFamily="49" charset="0"/>
              </a:rPr>
              <a:t>Not </a:t>
            </a:r>
            <a:r>
              <a:rPr lang="de-DE" sz="900" dirty="0" err="1">
                <a:latin typeface="Courier New" pitchFamily="49" charset="0"/>
                <a:cs typeface="Courier New" pitchFamily="49" charset="0"/>
              </a:rPr>
              <a:t>shown</a:t>
            </a:r>
            <a:r>
              <a:rPr lang="de-DE" sz="900" dirty="0">
                <a:latin typeface="Courier New" pitchFamily="49" charset="0"/>
                <a:cs typeface="Courier New" pitchFamily="49" charset="0"/>
              </a:rPr>
              <a:t>: 994 </a:t>
            </a:r>
            <a:r>
              <a:rPr lang="de-DE" sz="900" dirty="0" err="1">
                <a:latin typeface="Courier New" pitchFamily="49" charset="0"/>
                <a:cs typeface="Courier New" pitchFamily="49" charset="0"/>
              </a:rPr>
              <a:t>closed</a:t>
            </a:r>
            <a:r>
              <a:rPr lang="de-DE" sz="9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900" dirty="0" err="1">
                <a:latin typeface="Courier New" pitchFamily="49" charset="0"/>
                <a:cs typeface="Courier New" pitchFamily="49" charset="0"/>
              </a:rPr>
              <a:t>ports</a:t>
            </a:r>
            <a:endParaRPr lang="de-DE" sz="900" dirty="0">
              <a:latin typeface="Courier New" pitchFamily="49" charset="0"/>
              <a:cs typeface="Courier New" pitchFamily="49" charset="0"/>
            </a:endParaRPr>
          </a:p>
          <a:p>
            <a:pPr defTabSz="762000">
              <a:buNone/>
            </a:pPr>
            <a:r>
              <a:rPr lang="de-DE" sz="900" dirty="0">
                <a:latin typeface="Courier New" pitchFamily="49" charset="0"/>
                <a:cs typeface="Courier New" pitchFamily="49" charset="0"/>
              </a:rPr>
              <a:t>PORT    STATE    SERVICE</a:t>
            </a:r>
          </a:p>
          <a:p>
            <a:pPr defTabSz="762000">
              <a:buNone/>
            </a:pPr>
            <a:r>
              <a:rPr lang="de-DE" sz="900" dirty="0">
                <a:latin typeface="Courier New" pitchFamily="49" charset="0"/>
                <a:cs typeface="Courier New" pitchFamily="49" charset="0"/>
              </a:rPr>
              <a:t>22/</a:t>
            </a:r>
            <a:r>
              <a:rPr lang="de-DE" sz="900" dirty="0" err="1">
                <a:latin typeface="Courier New" pitchFamily="49" charset="0"/>
                <a:cs typeface="Courier New" pitchFamily="49" charset="0"/>
              </a:rPr>
              <a:t>tcp</a:t>
            </a:r>
            <a:r>
              <a:rPr lang="de-DE" sz="900" dirty="0">
                <a:latin typeface="Courier New" pitchFamily="49" charset="0"/>
                <a:cs typeface="Courier New" pitchFamily="49" charset="0"/>
              </a:rPr>
              <a:t>  open     </a:t>
            </a:r>
            <a:r>
              <a:rPr lang="de-DE" sz="900" dirty="0" err="1">
                <a:latin typeface="Courier New" pitchFamily="49" charset="0"/>
                <a:cs typeface="Courier New" pitchFamily="49" charset="0"/>
              </a:rPr>
              <a:t>ssh</a:t>
            </a:r>
            <a:endParaRPr lang="de-DE" sz="900" dirty="0">
              <a:latin typeface="Courier New" pitchFamily="49" charset="0"/>
              <a:cs typeface="Courier New" pitchFamily="49" charset="0"/>
            </a:endParaRPr>
          </a:p>
          <a:p>
            <a:pPr defTabSz="762000">
              <a:buNone/>
            </a:pPr>
            <a:r>
              <a:rPr lang="de-DE" sz="900" dirty="0">
                <a:latin typeface="Courier New" pitchFamily="49" charset="0"/>
                <a:cs typeface="Courier New" pitchFamily="49" charset="0"/>
              </a:rPr>
              <a:t>80/</a:t>
            </a:r>
            <a:r>
              <a:rPr lang="de-DE" sz="900" dirty="0" err="1">
                <a:latin typeface="Courier New" pitchFamily="49" charset="0"/>
                <a:cs typeface="Courier New" pitchFamily="49" charset="0"/>
              </a:rPr>
              <a:t>tcp</a:t>
            </a:r>
            <a:r>
              <a:rPr lang="de-DE" sz="900" dirty="0">
                <a:latin typeface="Courier New" pitchFamily="49" charset="0"/>
                <a:cs typeface="Courier New" pitchFamily="49" charset="0"/>
              </a:rPr>
              <a:t>  open     http</a:t>
            </a:r>
          </a:p>
          <a:p>
            <a:pPr defTabSz="762000">
              <a:buNone/>
            </a:pPr>
            <a:r>
              <a:rPr lang="de-DE" sz="900" dirty="0">
                <a:latin typeface="Courier New" pitchFamily="49" charset="0"/>
                <a:cs typeface="Courier New" pitchFamily="49" charset="0"/>
              </a:rPr>
              <a:t>135/</a:t>
            </a:r>
            <a:r>
              <a:rPr lang="de-DE" sz="900" dirty="0" err="1">
                <a:latin typeface="Courier New" pitchFamily="49" charset="0"/>
                <a:cs typeface="Courier New" pitchFamily="49" charset="0"/>
              </a:rPr>
              <a:t>tcp</a:t>
            </a:r>
            <a:r>
              <a:rPr lang="de-DE" sz="9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900" dirty="0" err="1">
                <a:latin typeface="Courier New" pitchFamily="49" charset="0"/>
                <a:cs typeface="Courier New" pitchFamily="49" charset="0"/>
              </a:rPr>
              <a:t>filtered</a:t>
            </a:r>
            <a:r>
              <a:rPr lang="de-DE" sz="9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900" dirty="0" err="1">
                <a:latin typeface="Courier New" pitchFamily="49" charset="0"/>
                <a:cs typeface="Courier New" pitchFamily="49" charset="0"/>
              </a:rPr>
              <a:t>msrpc</a:t>
            </a:r>
            <a:endParaRPr lang="de-DE" sz="900" dirty="0">
              <a:latin typeface="Courier New" pitchFamily="49" charset="0"/>
              <a:cs typeface="Courier New" pitchFamily="49" charset="0"/>
            </a:endParaRPr>
          </a:p>
          <a:p>
            <a:pPr defTabSz="762000">
              <a:buNone/>
            </a:pPr>
            <a:r>
              <a:rPr lang="de-DE" sz="900" dirty="0">
                <a:latin typeface="Courier New" pitchFamily="49" charset="0"/>
                <a:cs typeface="Courier New" pitchFamily="49" charset="0"/>
              </a:rPr>
              <a:t>139/</a:t>
            </a:r>
            <a:r>
              <a:rPr lang="de-DE" sz="900" dirty="0" err="1">
                <a:latin typeface="Courier New" pitchFamily="49" charset="0"/>
                <a:cs typeface="Courier New" pitchFamily="49" charset="0"/>
              </a:rPr>
              <a:t>tcp</a:t>
            </a:r>
            <a:r>
              <a:rPr lang="de-DE" sz="9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900" dirty="0" err="1">
                <a:latin typeface="Courier New" pitchFamily="49" charset="0"/>
                <a:cs typeface="Courier New" pitchFamily="49" charset="0"/>
              </a:rPr>
              <a:t>filtered</a:t>
            </a:r>
            <a:r>
              <a:rPr lang="de-DE" sz="9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900" dirty="0" err="1">
                <a:latin typeface="Courier New" pitchFamily="49" charset="0"/>
                <a:cs typeface="Courier New" pitchFamily="49" charset="0"/>
              </a:rPr>
              <a:t>netbios-ssn</a:t>
            </a:r>
            <a:endParaRPr lang="de-DE" sz="900" dirty="0">
              <a:latin typeface="Courier New" pitchFamily="49" charset="0"/>
              <a:cs typeface="Courier New" pitchFamily="49" charset="0"/>
            </a:endParaRPr>
          </a:p>
          <a:p>
            <a:pPr defTabSz="762000">
              <a:buNone/>
            </a:pPr>
            <a:r>
              <a:rPr lang="de-DE" sz="900" dirty="0">
                <a:latin typeface="Courier New" pitchFamily="49" charset="0"/>
                <a:cs typeface="Courier New" pitchFamily="49" charset="0"/>
              </a:rPr>
              <a:t>443/</a:t>
            </a:r>
            <a:r>
              <a:rPr lang="de-DE" sz="900" dirty="0" err="1">
                <a:latin typeface="Courier New" pitchFamily="49" charset="0"/>
                <a:cs typeface="Courier New" pitchFamily="49" charset="0"/>
              </a:rPr>
              <a:t>tcp</a:t>
            </a:r>
            <a:r>
              <a:rPr lang="de-DE" sz="900" dirty="0">
                <a:latin typeface="Courier New" pitchFamily="49" charset="0"/>
                <a:cs typeface="Courier New" pitchFamily="49" charset="0"/>
              </a:rPr>
              <a:t> open     https</a:t>
            </a:r>
          </a:p>
          <a:p>
            <a:pPr defTabSz="762000">
              <a:buNone/>
            </a:pPr>
            <a:r>
              <a:rPr lang="de-DE" sz="900" dirty="0">
                <a:latin typeface="Courier New" pitchFamily="49" charset="0"/>
                <a:cs typeface="Courier New" pitchFamily="49" charset="0"/>
              </a:rPr>
              <a:t>445/</a:t>
            </a:r>
            <a:r>
              <a:rPr lang="de-DE" sz="900" dirty="0" err="1">
                <a:latin typeface="Courier New" pitchFamily="49" charset="0"/>
                <a:cs typeface="Courier New" pitchFamily="49" charset="0"/>
              </a:rPr>
              <a:t>tcp</a:t>
            </a:r>
            <a:r>
              <a:rPr lang="de-DE" sz="9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900" dirty="0" err="1">
                <a:latin typeface="Courier New" pitchFamily="49" charset="0"/>
                <a:cs typeface="Courier New" pitchFamily="49" charset="0"/>
              </a:rPr>
              <a:t>filtered</a:t>
            </a:r>
            <a:r>
              <a:rPr lang="de-DE" sz="900" dirty="0">
                <a:latin typeface="Courier New" pitchFamily="49" charset="0"/>
                <a:cs typeface="Courier New" pitchFamily="49" charset="0"/>
              </a:rPr>
              <a:t> microsoft-</a:t>
            </a:r>
            <a:r>
              <a:rPr lang="de-DE" sz="900" dirty="0" err="1">
                <a:latin typeface="Courier New" pitchFamily="49" charset="0"/>
                <a:cs typeface="Courier New" pitchFamily="49" charset="0"/>
              </a:rPr>
              <a:t>ds</a:t>
            </a:r>
            <a:endParaRPr lang="de-DE" sz="900" dirty="0">
              <a:latin typeface="Courier New" pitchFamily="49" charset="0"/>
              <a:cs typeface="Courier New" pitchFamily="49" charset="0"/>
            </a:endParaRPr>
          </a:p>
          <a:p>
            <a:pPr defTabSz="762000">
              <a:buNone/>
            </a:pPr>
            <a:endParaRPr lang="de-DE" sz="1200" dirty="0"/>
          </a:p>
          <a:p>
            <a:pPr defTabSz="762000">
              <a:buNone/>
            </a:pPr>
            <a:endParaRPr lang="de-DE" sz="1200" dirty="0" smtClean="0"/>
          </a:p>
          <a:p>
            <a:pPr marL="457200" indent="-457200" defTabSz="762000">
              <a:buFontTx/>
              <a:buAutoNum type="alphaUcParenR"/>
            </a:pPr>
            <a:endParaRPr lang="de-DE" sz="1200" dirty="0" smtClean="0"/>
          </a:p>
          <a:p>
            <a:pPr marL="457200" indent="-457200" defTabSz="762000">
              <a:buFontTx/>
              <a:buAutoNum type="alphaUcParenR"/>
            </a:pPr>
            <a:endParaRPr lang="de-DE" sz="1200" dirty="0" smtClean="0"/>
          </a:p>
          <a:p>
            <a:pPr marL="457200" indent="-457200" defTabSz="762000">
              <a:buFontTx/>
              <a:buAutoNum type="alphaUcParenR"/>
            </a:pPr>
            <a:endParaRPr lang="de-DE" sz="1200" dirty="0" smtClean="0"/>
          </a:p>
          <a:p>
            <a:pPr marL="457200" indent="-457200" defTabSz="762000">
              <a:buFontTx/>
              <a:buAutoNum type="alphaUcParenR"/>
            </a:pPr>
            <a:endParaRPr lang="de-DE" sz="1200" dirty="0" smtClean="0"/>
          </a:p>
          <a:p>
            <a:pPr marL="457200" indent="-457200" defTabSz="762000">
              <a:buFontTx/>
              <a:buAutoNum type="alphaUcParenR"/>
            </a:pPr>
            <a:endParaRPr lang="de-DE" sz="1200" dirty="0" smtClean="0"/>
          </a:p>
          <a:p>
            <a:pPr marL="457200" indent="-457200" defTabSz="762000">
              <a:buFontTx/>
              <a:buAutoNum type="alphaUcParenR"/>
            </a:pPr>
            <a:endParaRPr lang="de-DE" sz="1200" dirty="0" smtClean="0"/>
          </a:p>
          <a:p>
            <a:pPr marL="457200" indent="-457200" defTabSz="762000">
              <a:buFontTx/>
              <a:buAutoNum type="alphaUcParenR"/>
            </a:pPr>
            <a:endParaRPr lang="de-DE" sz="1200" dirty="0" smtClean="0"/>
          </a:p>
          <a:p>
            <a:pPr marL="457200" indent="-457200" defTabSz="762000">
              <a:buFontTx/>
              <a:buAutoNum type="alphaUcParenR"/>
            </a:pPr>
            <a:endParaRPr lang="de-DE" sz="1200" dirty="0" smtClean="0"/>
          </a:p>
          <a:p>
            <a:pPr marL="457200" indent="-457200" defTabSz="762000">
              <a:buFontTx/>
              <a:buAutoNum type="alphaUcParenR"/>
            </a:pPr>
            <a:endParaRPr lang="de-DE" sz="1200" dirty="0" smtClean="0"/>
          </a:p>
          <a:p>
            <a:pPr marL="457200" indent="-457200" defTabSz="762000">
              <a:buFontTx/>
              <a:buAutoNum type="alphaUcParenR"/>
            </a:pPr>
            <a:endParaRPr lang="de-DE" sz="1200" dirty="0" smtClean="0"/>
          </a:p>
          <a:p>
            <a:pPr marL="457200" indent="-457200" defTabSz="762000">
              <a:buFontTx/>
              <a:buAutoNum type="alphaUcParenR"/>
            </a:pPr>
            <a:endParaRPr lang="de-DE" sz="1200" dirty="0" smtClean="0"/>
          </a:p>
          <a:p>
            <a:pPr marL="457200" indent="-457200" defTabSz="762000">
              <a:buFontTx/>
              <a:buAutoNum type="alphaUcParenR"/>
            </a:pPr>
            <a:endParaRPr lang="de-DE" sz="1200" dirty="0" smtClean="0"/>
          </a:p>
          <a:p>
            <a:pPr marL="457200" indent="-457200" defTabSz="762000">
              <a:buFontTx/>
              <a:buAutoNum type="alphaUcParenR"/>
            </a:pPr>
            <a:endParaRPr lang="de-DE" sz="1200" dirty="0" smtClean="0"/>
          </a:p>
          <a:p>
            <a:pPr marL="457200" indent="-457200" defTabSz="762000">
              <a:buFontTx/>
              <a:buAutoNum type="alphaUcParenR"/>
            </a:pPr>
            <a:endParaRPr lang="de-DE" sz="1200" dirty="0" smtClean="0"/>
          </a:p>
          <a:p>
            <a:pPr marL="457200" indent="-457200" defTabSz="762000">
              <a:buFontTx/>
              <a:buAutoNum type="alphaUcParenR"/>
            </a:pPr>
            <a:endParaRPr lang="de-DE" sz="1200" dirty="0" smtClean="0"/>
          </a:p>
          <a:p>
            <a:pPr marL="457200" indent="-457200" defTabSz="762000">
              <a:buFontTx/>
              <a:buAutoNum type="alphaUcParenR"/>
            </a:pPr>
            <a:endParaRPr lang="de-DE" sz="1200" dirty="0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n_2">
  <a:themeElements>
    <a:clrScheme name="an_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n_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>
            <a:alpha val="50000"/>
          </a:srgbClr>
        </a:solidFill>
        <a:ln w="25400" cap="flat" cmpd="sng" algn="ctr">
          <a:solidFill>
            <a:srgbClr val="80008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>
            <a:alpha val="50000"/>
          </a:srgbClr>
        </a:solidFill>
        <a:ln w="25400" cap="flat" cmpd="sng" algn="ctr">
          <a:solidFill>
            <a:srgbClr val="80008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n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591</Words>
  <Application>Microsoft Office PowerPoint</Application>
  <PresentationFormat>Bildschirmpräsentation (4:3)</PresentationFormat>
  <Paragraphs>65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an_2</vt:lpstr>
      <vt:lpstr>Network Security  Klausur an der Hochschule Karlsruhe - Technik und Wirtschaft Wintersemester 2012/13, Mittwoch, 30.01.2013, 14:00 Uhr</vt:lpstr>
      <vt:lpstr>PowerPoint-Präsentation</vt:lpstr>
    </vt:vector>
  </TitlesOfParts>
  <Company>HiLAN GmbH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more Network Security</dc:title>
  <dc:creator>Georg Magschok</dc:creator>
  <cp:lastModifiedBy>gio</cp:lastModifiedBy>
  <cp:revision>527</cp:revision>
  <cp:lastPrinted>1999-04-01T10:27:55Z</cp:lastPrinted>
  <dcterms:created xsi:type="dcterms:W3CDTF">1999-06-08T13:15:35Z</dcterms:created>
  <dcterms:modified xsi:type="dcterms:W3CDTF">2013-01-29T11:40:42Z</dcterms:modified>
</cp:coreProperties>
</file>