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Lst>
  <p:sldSz cx="6858000" cy="9144000" type="screen4x3"/>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572"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24" name="PlaceHolder 2"/>
          <p:cNvSpPr>
            <a:spLocks noGrp="1"/>
          </p:cNvSpPr>
          <p:nvPr>
            <p:ph/>
          </p:nvPr>
        </p:nvSpPr>
        <p:spPr>
          <a:xfrm>
            <a:off x="342720" y="21394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5" name="PlaceHolder 3"/>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27"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8"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9"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0" name="PlaceHolder 5"/>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32" name="PlaceHolder 2"/>
          <p:cNvSpPr>
            <a:spLocks noGrp="1"/>
          </p:cNvSpPr>
          <p:nvPr>
            <p:ph/>
          </p:nvPr>
        </p:nvSpPr>
        <p:spPr>
          <a:xfrm>
            <a:off x="34272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3" name="PlaceHolder 3"/>
          <p:cNvSpPr>
            <a:spLocks noGrp="1"/>
          </p:cNvSpPr>
          <p:nvPr>
            <p:ph/>
          </p:nvPr>
        </p:nvSpPr>
        <p:spPr>
          <a:xfrm>
            <a:off x="242964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4" name="PlaceHolder 4"/>
          <p:cNvSpPr>
            <a:spLocks noGrp="1"/>
          </p:cNvSpPr>
          <p:nvPr>
            <p:ph/>
          </p:nvPr>
        </p:nvSpPr>
        <p:spPr>
          <a:xfrm>
            <a:off x="451656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5" name="PlaceHolder 5"/>
          <p:cNvSpPr>
            <a:spLocks noGrp="1"/>
          </p:cNvSpPr>
          <p:nvPr>
            <p:ph/>
          </p:nvPr>
        </p:nvSpPr>
        <p:spPr>
          <a:xfrm>
            <a:off x="34272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6" name="PlaceHolder 6"/>
          <p:cNvSpPr>
            <a:spLocks noGrp="1"/>
          </p:cNvSpPr>
          <p:nvPr>
            <p:ph/>
          </p:nvPr>
        </p:nvSpPr>
        <p:spPr>
          <a:xfrm>
            <a:off x="242964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37" name="PlaceHolder 7"/>
          <p:cNvSpPr>
            <a:spLocks noGrp="1"/>
          </p:cNvSpPr>
          <p:nvPr>
            <p:ph/>
          </p:nvPr>
        </p:nvSpPr>
        <p:spPr>
          <a:xfrm>
            <a:off x="451656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41" name="PlaceHolder 2"/>
          <p:cNvSpPr>
            <a:spLocks noGrp="1"/>
          </p:cNvSpPr>
          <p:nvPr>
            <p:ph type="subTitle"/>
          </p:nvPr>
        </p:nvSpPr>
        <p:spPr>
          <a:xfrm>
            <a:off x="342720" y="2139480"/>
            <a:ext cx="6171840" cy="530280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43" name="PlaceHolder 2"/>
          <p:cNvSpPr>
            <a:spLocks noGrp="1"/>
          </p:cNvSpPr>
          <p:nvPr>
            <p:ph/>
          </p:nvPr>
        </p:nvSpPr>
        <p:spPr>
          <a:xfrm>
            <a:off x="342720" y="2139480"/>
            <a:ext cx="617184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45"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46"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42720" y="364680"/>
            <a:ext cx="6171840" cy="707688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50"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1"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2"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3" name="PlaceHolder 2"/>
          <p:cNvSpPr>
            <a:spLocks noGrp="1"/>
          </p:cNvSpPr>
          <p:nvPr>
            <p:ph type="subTitle"/>
          </p:nvPr>
        </p:nvSpPr>
        <p:spPr>
          <a:xfrm>
            <a:off x="342720" y="2139480"/>
            <a:ext cx="6171840" cy="530280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54"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5"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6" name="PlaceHolder 4"/>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58"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59"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0" name="PlaceHolder 4"/>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62" name="PlaceHolder 2"/>
          <p:cNvSpPr>
            <a:spLocks noGrp="1"/>
          </p:cNvSpPr>
          <p:nvPr>
            <p:ph/>
          </p:nvPr>
        </p:nvSpPr>
        <p:spPr>
          <a:xfrm>
            <a:off x="342720" y="21394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3" name="PlaceHolder 3"/>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65"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6"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7"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68" name="PlaceHolder 5"/>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70" name="PlaceHolder 2"/>
          <p:cNvSpPr>
            <a:spLocks noGrp="1"/>
          </p:cNvSpPr>
          <p:nvPr>
            <p:ph/>
          </p:nvPr>
        </p:nvSpPr>
        <p:spPr>
          <a:xfrm>
            <a:off x="34272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1" name="PlaceHolder 3"/>
          <p:cNvSpPr>
            <a:spLocks noGrp="1"/>
          </p:cNvSpPr>
          <p:nvPr>
            <p:ph/>
          </p:nvPr>
        </p:nvSpPr>
        <p:spPr>
          <a:xfrm>
            <a:off x="242964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2" name="PlaceHolder 4"/>
          <p:cNvSpPr>
            <a:spLocks noGrp="1"/>
          </p:cNvSpPr>
          <p:nvPr>
            <p:ph/>
          </p:nvPr>
        </p:nvSpPr>
        <p:spPr>
          <a:xfrm>
            <a:off x="4516560" y="21394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3" name="PlaceHolder 5"/>
          <p:cNvSpPr>
            <a:spLocks noGrp="1"/>
          </p:cNvSpPr>
          <p:nvPr>
            <p:ph/>
          </p:nvPr>
        </p:nvSpPr>
        <p:spPr>
          <a:xfrm>
            <a:off x="34272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4" name="PlaceHolder 6"/>
          <p:cNvSpPr>
            <a:spLocks noGrp="1"/>
          </p:cNvSpPr>
          <p:nvPr>
            <p:ph/>
          </p:nvPr>
        </p:nvSpPr>
        <p:spPr>
          <a:xfrm>
            <a:off x="242964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75" name="PlaceHolder 7"/>
          <p:cNvSpPr>
            <a:spLocks noGrp="1"/>
          </p:cNvSpPr>
          <p:nvPr>
            <p:ph/>
          </p:nvPr>
        </p:nvSpPr>
        <p:spPr>
          <a:xfrm>
            <a:off x="4516560" y="4909680"/>
            <a:ext cx="198720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5" name="PlaceHolder 2"/>
          <p:cNvSpPr>
            <a:spLocks noGrp="1"/>
          </p:cNvSpPr>
          <p:nvPr>
            <p:ph/>
          </p:nvPr>
        </p:nvSpPr>
        <p:spPr>
          <a:xfrm>
            <a:off x="342720" y="2139480"/>
            <a:ext cx="617184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7"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8"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42720" y="364680"/>
            <a:ext cx="6171840" cy="7076880"/>
          </a:xfrm>
          <a:prstGeom prst="rect">
            <a:avLst/>
          </a:prstGeom>
          <a:noFill/>
          <a:ln w="0">
            <a:noFill/>
          </a:ln>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12"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13" name="PlaceHolder 3"/>
          <p:cNvSpPr>
            <a:spLocks noGrp="1"/>
          </p:cNvSpPr>
          <p:nvPr>
            <p:ph/>
          </p:nvPr>
        </p:nvSpPr>
        <p:spPr>
          <a:xfrm>
            <a:off x="35053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14" name="PlaceHolder 4"/>
          <p:cNvSpPr>
            <a:spLocks noGrp="1"/>
          </p:cNvSpPr>
          <p:nvPr>
            <p:ph/>
          </p:nvPr>
        </p:nvSpPr>
        <p:spPr>
          <a:xfrm>
            <a:off x="3427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16" name="PlaceHolder 2"/>
          <p:cNvSpPr>
            <a:spLocks noGrp="1"/>
          </p:cNvSpPr>
          <p:nvPr>
            <p:ph/>
          </p:nvPr>
        </p:nvSpPr>
        <p:spPr>
          <a:xfrm>
            <a:off x="342720" y="2139480"/>
            <a:ext cx="3011760" cy="530280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17"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18" name="PlaceHolder 4"/>
          <p:cNvSpPr>
            <a:spLocks noGrp="1"/>
          </p:cNvSpPr>
          <p:nvPr>
            <p:ph/>
          </p:nvPr>
        </p:nvSpPr>
        <p:spPr>
          <a:xfrm>
            <a:off x="3505320" y="49096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endParaRPr lang="en-US" sz="3200" b="0" strike="noStrike" spc="-1">
              <a:solidFill>
                <a:srgbClr val="000000"/>
              </a:solidFill>
              <a:latin typeface="Arial"/>
            </a:endParaRPr>
          </a:p>
        </p:txBody>
      </p:sp>
      <p:sp>
        <p:nvSpPr>
          <p:cNvPr id="20" name="PlaceHolder 2"/>
          <p:cNvSpPr>
            <a:spLocks noGrp="1"/>
          </p:cNvSpPr>
          <p:nvPr>
            <p:ph/>
          </p:nvPr>
        </p:nvSpPr>
        <p:spPr>
          <a:xfrm>
            <a:off x="3427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1" name="PlaceHolder 3"/>
          <p:cNvSpPr>
            <a:spLocks noGrp="1"/>
          </p:cNvSpPr>
          <p:nvPr>
            <p:ph/>
          </p:nvPr>
        </p:nvSpPr>
        <p:spPr>
          <a:xfrm>
            <a:off x="3505320" y="2139480"/>
            <a:ext cx="301176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
        <p:nvSpPr>
          <p:cNvPr id="22" name="PlaceHolder 4"/>
          <p:cNvSpPr>
            <a:spLocks noGrp="1"/>
          </p:cNvSpPr>
          <p:nvPr>
            <p:ph/>
          </p:nvPr>
        </p:nvSpPr>
        <p:spPr>
          <a:xfrm>
            <a:off x="342720" y="4909680"/>
            <a:ext cx="6171840" cy="2529360"/>
          </a:xfrm>
          <a:prstGeom prst="rect">
            <a:avLst/>
          </a:prstGeom>
          <a:noFill/>
          <a:ln w="0">
            <a:noFill/>
          </a:ln>
        </p:spPr>
        <p:txBody>
          <a:bodyPr lIns="0" tIns="0" rIns="0" bIns="0" anchor="t">
            <a:normAutofit/>
          </a:bodyPr>
          <a:lstStyle/>
          <a:p>
            <a:endParaRPr lang="en-US"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14440" y="2840040"/>
            <a:ext cx="5829120" cy="1960200"/>
          </a:xfrm>
          <a:prstGeom prst="rect">
            <a:avLst/>
          </a:prstGeom>
          <a:noFill/>
          <a:ln w="0">
            <a:noFill/>
          </a:ln>
        </p:spPr>
        <p:txBody>
          <a:bodyPr numCol="1" spcCol="0" anchor="ctr">
            <a:noAutofit/>
          </a:bodyPr>
          <a:lstStyle/>
          <a:p>
            <a:pPr algn="ctr">
              <a:lnSpc>
                <a:spcPct val="100000"/>
              </a:lnSpc>
            </a:pPr>
            <a:r>
              <a:rPr lang="de-DE" sz="3200" b="0" strike="noStrike" spc="-1">
                <a:solidFill>
                  <a:srgbClr val="000000"/>
                </a:solidFill>
                <a:latin typeface="Arial"/>
              </a:rPr>
              <a:t>Titelmasterformat durch Klicken bearbeiten</a:t>
            </a:r>
            <a:endParaRPr lang="en-US" sz="3200" b="0" strike="noStrike" spc="-1">
              <a:solidFill>
                <a:srgbClr val="000000"/>
              </a:solidFill>
              <a:latin typeface="Arial"/>
            </a:endParaRPr>
          </a:p>
        </p:txBody>
      </p:sp>
      <p:sp>
        <p:nvSpPr>
          <p:cNvPr id="3" name="PlaceHolder 2"/>
          <p:cNvSpPr>
            <a:spLocks noGrp="1"/>
          </p:cNvSpPr>
          <p:nvPr>
            <p:ph type="body"/>
          </p:nvPr>
        </p:nvSpPr>
        <p:spPr>
          <a:xfrm>
            <a:off x="342720" y="2139480"/>
            <a:ext cx="6171840" cy="53028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en-US" sz="20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en-US" sz="20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342720" y="364680"/>
            <a:ext cx="6171840" cy="1526400"/>
          </a:xfrm>
          <a:prstGeom prst="rect">
            <a:avLst/>
          </a:prstGeom>
          <a:noFill/>
          <a:ln w="0">
            <a:noFill/>
          </a:ln>
        </p:spPr>
        <p:txBody>
          <a:bodyPr lIns="0" tIns="0" rIns="0" bIns="0" anchor="ctr">
            <a:noAutofit/>
          </a:bodyPr>
          <a:lstStyle/>
          <a:p>
            <a:r>
              <a:rPr lang="en-US" sz="3200" b="0" strike="noStrike" spc="-1">
                <a:solidFill>
                  <a:srgbClr val="000000"/>
                </a:solidFill>
                <a:latin typeface="Arial"/>
              </a:rPr>
              <a:t>Format des Titeltextes durch Klicken bearbeiten</a:t>
            </a:r>
          </a:p>
        </p:txBody>
      </p:sp>
      <p:sp>
        <p:nvSpPr>
          <p:cNvPr id="39" name="PlaceHolder 2"/>
          <p:cNvSpPr>
            <a:spLocks noGrp="1"/>
          </p:cNvSpPr>
          <p:nvPr>
            <p:ph type="body"/>
          </p:nvPr>
        </p:nvSpPr>
        <p:spPr>
          <a:xfrm>
            <a:off x="342720" y="2139480"/>
            <a:ext cx="6171840" cy="53028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en-US" sz="24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en-US" sz="20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en-US" sz="20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2071800" y="142920"/>
            <a:ext cx="4343040" cy="990360"/>
          </a:xfrm>
          <a:prstGeom prst="rect">
            <a:avLst/>
          </a:prstGeom>
          <a:gradFill rotWithShape="0">
            <a:gsLst>
              <a:gs pos="35000">
                <a:srgbClr val="FFFFFF"/>
              </a:gs>
              <a:gs pos="100000">
                <a:srgbClr val="FFFFFF"/>
              </a:gs>
            </a:gsLst>
            <a:lin ang="16200000"/>
          </a:gradFill>
          <a:ln w="9360">
            <a:solidFill>
              <a:srgbClr val="F9F9F9"/>
            </a:solidFill>
            <a:round/>
          </a:ln>
          <a:effectLst>
            <a:outerShdw blurRad="39960" dist="20160" dir="5400000" rotWithShape="0">
              <a:srgbClr val="000000">
                <a:alpha val="38000"/>
              </a:srgbClr>
            </a:outerShdw>
          </a:effectLst>
        </p:spPr>
        <p:txBody>
          <a:bodyPr numCol="1" spcCol="0" anchor="ctr">
            <a:noAutofit/>
          </a:bodyPr>
          <a:lstStyle/>
          <a:p>
            <a:pPr algn="ctr">
              <a:lnSpc>
                <a:spcPct val="100000"/>
              </a:lnSpc>
            </a:pPr>
            <a:r>
              <a:rPr lang="de-DE" sz="2000" b="0" strike="noStrike" spc="-1">
                <a:solidFill>
                  <a:srgbClr val="000000"/>
                </a:solidFill>
                <a:latin typeface="Arial"/>
              </a:rPr>
              <a:t>IT Security </a:t>
            </a:r>
            <a:br/>
            <a:r>
              <a:rPr lang="de-DE" sz="1000" b="0" strike="noStrike" spc="-1">
                <a:solidFill>
                  <a:srgbClr val="000000"/>
                </a:solidFill>
                <a:latin typeface="Arial"/>
              </a:rPr>
              <a:t>Klausur an der Hochschule Karlsruhe – University of Applied Science Sommersemester 2022, Dienstag, 19.07.2022, 11:00 Uhr </a:t>
            </a:r>
            <a:endParaRPr lang="en-US" sz="1000" b="0" strike="noStrike" spc="-1">
              <a:solidFill>
                <a:srgbClr val="000000"/>
              </a:solidFill>
              <a:latin typeface="Arial"/>
            </a:endParaRPr>
          </a:p>
        </p:txBody>
      </p:sp>
      <p:sp>
        <p:nvSpPr>
          <p:cNvPr id="77" name="PlaceHolder 2"/>
          <p:cNvSpPr>
            <a:spLocks noGrp="1"/>
          </p:cNvSpPr>
          <p:nvPr>
            <p:ph type="subTitle"/>
          </p:nvPr>
        </p:nvSpPr>
        <p:spPr>
          <a:xfrm>
            <a:off x="380880" y="1370160"/>
            <a:ext cx="6019560" cy="825480"/>
          </a:xfrm>
          <a:prstGeom prst="rect">
            <a:avLst/>
          </a:prstGeom>
          <a:gradFill rotWithShape="0">
            <a:gsLst>
              <a:gs pos="35000">
                <a:srgbClr val="FFFFFF"/>
              </a:gs>
              <a:gs pos="100000">
                <a:srgbClr val="FFFFFF"/>
              </a:gs>
            </a:gsLst>
            <a:lin ang="16200000"/>
          </a:gradFill>
          <a:ln w="9360">
            <a:solidFill>
              <a:srgbClr val="F9F9F9"/>
            </a:solidFill>
            <a:miter/>
          </a:ln>
          <a:effectLst>
            <a:outerShdw blurRad="39960" dist="20160" dir="5400000" rotWithShape="0">
              <a:srgbClr val="000000">
                <a:alpha val="38000"/>
              </a:srgbClr>
            </a:outerShdw>
          </a:effectLst>
        </p:spPr>
        <p:txBody>
          <a:bodyPr numCol="1" spcCol="0" anchor="t">
            <a:noAutofit/>
          </a:bodyPr>
          <a:lstStyle/>
          <a:p>
            <a:pPr>
              <a:lnSpc>
                <a:spcPct val="100000"/>
              </a:lnSpc>
              <a:spcBef>
                <a:spcPts val="320"/>
              </a:spcBef>
              <a:tabLst>
                <a:tab pos="0" algn="l"/>
              </a:tabLst>
            </a:pPr>
            <a:r>
              <a:rPr lang="de-DE" sz="1600" b="0" strike="noStrike" spc="-1">
                <a:solidFill>
                  <a:srgbClr val="000000"/>
                </a:solidFill>
                <a:latin typeface="Arial"/>
              </a:rPr>
              <a:t>Name:</a:t>
            </a:r>
            <a:r>
              <a:rPr lang="de-DE" sz="1200" b="0" strike="noStrike" spc="-1">
                <a:solidFill>
                  <a:srgbClr val="000000"/>
                </a:solidFill>
                <a:latin typeface="Arial"/>
              </a:rPr>
              <a:t>___________________   </a:t>
            </a:r>
            <a:r>
              <a:rPr lang="de-DE" sz="1600" b="0" strike="noStrike" spc="-1">
                <a:solidFill>
                  <a:srgbClr val="000000"/>
                </a:solidFill>
                <a:latin typeface="Arial"/>
              </a:rPr>
              <a:t>Punkte:</a:t>
            </a:r>
            <a:r>
              <a:rPr lang="de-DE" sz="1400" b="0" u="sng" strike="noStrike" spc="-1">
                <a:solidFill>
                  <a:srgbClr val="000000"/>
                </a:solidFill>
                <a:uFillTx/>
                <a:latin typeface="Arial"/>
              </a:rPr>
              <a:t>______</a:t>
            </a:r>
            <a:r>
              <a:rPr lang="de-DE" sz="1600" b="0" strike="noStrike" spc="-1">
                <a:solidFill>
                  <a:srgbClr val="000000"/>
                </a:solidFill>
                <a:latin typeface="Arial"/>
              </a:rPr>
              <a:t>/</a:t>
            </a:r>
            <a:r>
              <a:rPr lang="de-DE" sz="800" b="0" strike="noStrike" spc="-1">
                <a:solidFill>
                  <a:srgbClr val="000000"/>
                </a:solidFill>
                <a:latin typeface="Arial"/>
              </a:rPr>
              <a:t>100</a:t>
            </a:r>
            <a:r>
              <a:rPr lang="de-DE" sz="1000" b="0" strike="noStrike" spc="-1">
                <a:solidFill>
                  <a:srgbClr val="000000"/>
                </a:solidFill>
                <a:latin typeface="Arial"/>
              </a:rPr>
              <a:t> </a:t>
            </a:r>
            <a:r>
              <a:rPr lang="de-DE" sz="600" b="0" strike="noStrike" spc="-1">
                <a:solidFill>
                  <a:srgbClr val="000000"/>
                </a:solidFill>
                <a:latin typeface="Arial"/>
              </a:rPr>
              <a:t>(40 zum Bestehen)    </a:t>
            </a:r>
            <a:r>
              <a:rPr lang="de-DE" sz="1600" b="0" strike="noStrike" spc="-1">
                <a:solidFill>
                  <a:srgbClr val="000000"/>
                </a:solidFill>
                <a:latin typeface="Arial"/>
              </a:rPr>
              <a:t>Note:____</a:t>
            </a:r>
            <a:endParaRPr lang="de-DE" sz="1600" b="0" strike="noStrike" spc="-1">
              <a:latin typeface="Arial"/>
            </a:endParaRPr>
          </a:p>
          <a:p>
            <a:pPr>
              <a:lnSpc>
                <a:spcPct val="100000"/>
              </a:lnSpc>
              <a:spcBef>
                <a:spcPts val="201"/>
              </a:spcBef>
              <a:tabLst>
                <a:tab pos="0" algn="l"/>
              </a:tabLst>
            </a:pPr>
            <a:r>
              <a:rPr lang="de-DE" sz="1000" b="1" strike="noStrike" spc="-1">
                <a:solidFill>
                  <a:srgbClr val="000000"/>
                </a:solidFill>
                <a:latin typeface="Arial"/>
              </a:rPr>
              <a:t>Disclaimer:</a:t>
            </a:r>
            <a:br/>
            <a:r>
              <a:rPr lang="de-DE" sz="900" b="0" strike="noStrike" spc="-1">
                <a:solidFill>
                  <a:srgbClr val="000000"/>
                </a:solidFill>
                <a:latin typeface="Arial"/>
              </a:rPr>
              <a:t>- Zugelassene Hilfsmittel: keine ausser Stifte und Lineal</a:t>
            </a:r>
            <a:br/>
            <a:r>
              <a:rPr lang="de-DE" sz="900" b="0" strike="noStrike" spc="-1">
                <a:solidFill>
                  <a:srgbClr val="000000"/>
                </a:solidFill>
                <a:latin typeface="Arial"/>
              </a:rPr>
              <a:t>- Der Lösungsweg muss bei allen Aufgaben ersichtlich sein</a:t>
            </a:r>
            <a:endParaRPr lang="de-DE" sz="900" b="0" strike="noStrike" spc="-1">
              <a:latin typeface="Arial"/>
            </a:endParaRPr>
          </a:p>
        </p:txBody>
      </p:sp>
      <p:sp>
        <p:nvSpPr>
          <p:cNvPr id="78" name="Grafik 11"/>
          <p:cNvSpPr/>
          <p:nvPr/>
        </p:nvSpPr>
        <p:spPr>
          <a:xfrm>
            <a:off x="214200" y="214200"/>
            <a:ext cx="1653120" cy="423360"/>
          </a:xfrm>
          <a:prstGeom prst="roundRect">
            <a:avLst>
              <a:gd name="adj" fmla="val 16667"/>
            </a:avLst>
          </a:prstGeom>
          <a:blipFill rotWithShape="0">
            <a:blip r:embed="rId2"/>
            <a:srcRect/>
            <a:stretch/>
          </a:blipFill>
          <a:ln w="0">
            <a:noFill/>
          </a:ln>
          <a:effectLst>
            <a:outerShdw blurRad="76320" dist="38073" dir="7800819"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79" name="Rectangle 7"/>
          <p:cNvSpPr/>
          <p:nvPr/>
        </p:nvSpPr>
        <p:spPr>
          <a:xfrm>
            <a:off x="380880" y="2532240"/>
            <a:ext cx="6019560" cy="456840"/>
          </a:xfrm>
          <a:prstGeom prst="roundRect">
            <a:avLst>
              <a:gd name="adj" fmla="val 16667"/>
            </a:avLst>
          </a:prstGeom>
          <a:gradFill rotWithShape="0">
            <a:gsLst>
              <a:gs pos="35000">
                <a:srgbClr val="FFFFFF"/>
              </a:gs>
              <a:gs pos="100000">
                <a:srgbClr val="FFFFFF"/>
              </a:gs>
            </a:gsLst>
            <a:lin ang="16200000"/>
          </a:gradFill>
          <a:ln>
            <a:solidFill>
              <a:srgbClr val="F9F9F9"/>
            </a:solidFill>
            <a:round/>
          </a:ln>
          <a:effectLst>
            <a:outerShdw blurRad="3996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de-DE" sz="2000" b="0" strike="noStrike" spc="-1">
                <a:solidFill>
                  <a:srgbClr val="000000"/>
                </a:solidFill>
                <a:latin typeface="Arial"/>
              </a:rPr>
              <a:t>Aufgabe 1: Begriffswelt </a:t>
            </a:r>
            <a:endParaRPr lang="de-DE" sz="2000" b="0" strike="noStrike" spc="-1">
              <a:latin typeface="Arial"/>
            </a:endParaRPr>
          </a:p>
          <a:p>
            <a:pPr>
              <a:lnSpc>
                <a:spcPct val="100000"/>
              </a:lnSpc>
            </a:pPr>
            <a:r>
              <a:rPr lang="de-DE" sz="1000" b="0" strike="noStrike" spc="-1">
                <a:solidFill>
                  <a:srgbClr val="000000"/>
                </a:solidFill>
                <a:latin typeface="Arial"/>
              </a:rPr>
              <a:t>__/10					__/10 Punkte</a:t>
            </a:r>
            <a:endParaRPr lang="de-DE" sz="1000" b="0" strike="noStrike" spc="-1">
              <a:latin typeface="Arial"/>
            </a:endParaRPr>
          </a:p>
        </p:txBody>
      </p:sp>
      <p:sp>
        <p:nvSpPr>
          <p:cNvPr id="80" name="Text Box 21"/>
          <p:cNvSpPr/>
          <p:nvPr/>
        </p:nvSpPr>
        <p:spPr>
          <a:xfrm>
            <a:off x="380880" y="3065400"/>
            <a:ext cx="6019560" cy="1976760"/>
          </a:xfrm>
          <a:prstGeom prst="rect">
            <a:avLst/>
          </a:prstGeom>
          <a:noFill/>
          <a:ln w="2540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spcBef>
                <a:spcPts val="241"/>
              </a:spcBef>
            </a:pPr>
            <a:r>
              <a:rPr lang="de-DE" sz="1200" b="0" strike="noStrike" spc="-1" dirty="0">
                <a:solidFill>
                  <a:srgbClr val="000000"/>
                </a:solidFill>
                <a:latin typeface="Arial"/>
                <a:ea typeface="DejaVu Sans"/>
              </a:rPr>
              <a:t>Es reicht! </a:t>
            </a:r>
            <a:br>
              <a:rPr dirty="0"/>
            </a:br>
            <a:r>
              <a:rPr lang="de-DE" sz="1200" b="0" strike="noStrike" spc="-1" dirty="0">
                <a:solidFill>
                  <a:srgbClr val="000000"/>
                </a:solidFill>
                <a:latin typeface="Arial"/>
                <a:ea typeface="DejaVu Sans"/>
              </a:rPr>
              <a:t>Das Filmangebot teilt sich zunehmend auf immer mehr verschiedene Streaming-Anbieter auf und zwingt die Kunden zu parallelen Abos oder kreativen Wegen des Filmkonsums. </a:t>
            </a:r>
            <a:endParaRPr lang="de-DE" sz="1200" b="0" strike="noStrike" spc="-1" dirty="0">
              <a:latin typeface="Arial"/>
            </a:endParaRPr>
          </a:p>
          <a:p>
            <a:pPr>
              <a:lnSpc>
                <a:spcPct val="100000"/>
              </a:lnSpc>
              <a:spcBef>
                <a:spcPts val="241"/>
              </a:spcBef>
            </a:pPr>
            <a:r>
              <a:rPr lang="de-DE" sz="1200" b="0" strike="noStrike" spc="-1" dirty="0">
                <a:solidFill>
                  <a:srgbClr val="000000"/>
                </a:solidFill>
                <a:latin typeface="Arial"/>
                <a:ea typeface="DejaVu Sans"/>
              </a:rPr>
              <a:t>Ihr innovatives Startup „</a:t>
            </a:r>
            <a:r>
              <a:rPr lang="de-DE" sz="1200" b="0" strike="noStrike" spc="-1" dirty="0" err="1">
                <a:solidFill>
                  <a:srgbClr val="000000"/>
                </a:solidFill>
                <a:latin typeface="Arial"/>
                <a:ea typeface="DejaVu Sans"/>
              </a:rPr>
              <a:t>FlatNix</a:t>
            </a:r>
            <a:r>
              <a:rPr lang="de-DE" sz="1200" b="0" strike="noStrike" spc="-1" dirty="0">
                <a:solidFill>
                  <a:srgbClr val="000000"/>
                </a:solidFill>
                <a:latin typeface="Arial"/>
                <a:ea typeface="DejaVu Sans"/>
              </a:rPr>
              <a:t>“ will einen </a:t>
            </a:r>
            <a:r>
              <a:rPr lang="de-DE" sz="1200" b="0" strike="noStrike" spc="-1" dirty="0" err="1">
                <a:solidFill>
                  <a:srgbClr val="000000"/>
                </a:solidFill>
                <a:latin typeface="Arial"/>
                <a:ea typeface="DejaVu Sans"/>
              </a:rPr>
              <a:t>Metastreamingdienst</a:t>
            </a:r>
            <a:r>
              <a:rPr lang="de-DE" sz="1200" b="0" strike="noStrike" spc="-1" dirty="0">
                <a:solidFill>
                  <a:srgbClr val="000000"/>
                </a:solidFill>
                <a:latin typeface="Arial"/>
                <a:ea typeface="DejaVu Sans"/>
              </a:rPr>
              <a:t> schaffen, der dieses Problem löst. </a:t>
            </a:r>
            <a:endParaRPr lang="de-DE" sz="1200" b="0" strike="noStrike" spc="-1" dirty="0">
              <a:latin typeface="Arial"/>
            </a:endParaRPr>
          </a:p>
          <a:p>
            <a:pPr>
              <a:lnSpc>
                <a:spcPct val="100000"/>
              </a:lnSpc>
              <a:spcBef>
                <a:spcPts val="241"/>
              </a:spcBef>
            </a:pPr>
            <a:r>
              <a:rPr lang="de-DE" sz="1200" b="0" strike="noStrike" spc="-1" dirty="0">
                <a:solidFill>
                  <a:srgbClr val="000000"/>
                </a:solidFill>
                <a:latin typeface="Arial"/>
                <a:ea typeface="DejaVu Sans"/>
              </a:rPr>
              <a:t>Das Projekt stellt natürlich einige Ansprüche an die IT Security!! Sie müssten sich perfekt damit auskennen und daher auch in der Lage sein, die passend zur Vorlesung korrekten Assoziationen zwischen den Begriffen in den Spalten A und B hier herzustellen:</a:t>
            </a:r>
            <a:endParaRPr lang="de-DE" sz="1200" b="0" strike="noStrike" spc="-1" dirty="0">
              <a:latin typeface="Arial"/>
            </a:endParaRPr>
          </a:p>
        </p:txBody>
      </p:sp>
      <p:graphicFrame>
        <p:nvGraphicFramePr>
          <p:cNvPr id="81" name="Tabelle 12"/>
          <p:cNvGraphicFramePr/>
          <p:nvPr/>
        </p:nvGraphicFramePr>
        <p:xfrm>
          <a:off x="476640" y="5022000"/>
          <a:ext cx="2160000" cy="3017520"/>
        </p:xfrm>
        <a:graphic>
          <a:graphicData uri="http://schemas.openxmlformats.org/drawingml/2006/table">
            <a:tbl>
              <a:tblPr/>
              <a:tblGrid>
                <a:gridCol w="2160000">
                  <a:extLst>
                    <a:ext uri="{9D8B030D-6E8A-4147-A177-3AD203B41FA5}">
                      <a16:colId xmlns:a16="http://schemas.microsoft.com/office/drawing/2014/main" val="20000"/>
                    </a:ext>
                  </a:extLst>
                </a:gridCol>
              </a:tblGrid>
              <a:tr h="274320">
                <a:tc>
                  <a:txBody>
                    <a:bodyPr/>
                    <a:lstStyle/>
                    <a:p>
                      <a:pPr>
                        <a:lnSpc>
                          <a:spcPct val="100000"/>
                        </a:lnSpc>
                      </a:pPr>
                      <a:r>
                        <a:rPr lang="de-DE" sz="1200" b="0" strike="noStrike" spc="-1">
                          <a:solidFill>
                            <a:srgbClr val="FFFFFF"/>
                          </a:solidFill>
                          <a:latin typeface="Arial"/>
                        </a:rPr>
                        <a:t>Spalte A</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BBE0E3"/>
                    </a:solidFill>
                  </a:tcPr>
                </a:tc>
                <a:extLst>
                  <a:ext uri="{0D108BD9-81ED-4DB2-BD59-A6C34878D82A}">
                    <a16:rowId xmlns:a16="http://schemas.microsoft.com/office/drawing/2014/main" val="10000"/>
                  </a:ext>
                </a:extLst>
              </a:tr>
              <a:tr h="274320">
                <a:tc>
                  <a:txBody>
                    <a:bodyPr/>
                    <a:lstStyle/>
                    <a:p>
                      <a:pPr>
                        <a:lnSpc>
                          <a:spcPct val="100000"/>
                        </a:lnSpc>
                        <a:tabLst>
                          <a:tab pos="0" algn="l"/>
                        </a:tabLst>
                      </a:pPr>
                      <a:r>
                        <a:rPr lang="de-DE" sz="1200" b="0" strike="noStrike" spc="-1">
                          <a:solidFill>
                            <a:srgbClr val="000000"/>
                          </a:solidFill>
                          <a:latin typeface="Arial"/>
                        </a:rPr>
                        <a:t>Spam</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1"/>
                  </a:ext>
                </a:extLst>
              </a:tr>
              <a:tr h="274320">
                <a:tc>
                  <a:txBody>
                    <a:bodyPr/>
                    <a:lstStyle/>
                    <a:p>
                      <a:pPr>
                        <a:lnSpc>
                          <a:spcPct val="100000"/>
                        </a:lnSpc>
                      </a:pPr>
                      <a:r>
                        <a:rPr lang="de-DE" sz="1200" b="0" strike="noStrike" spc="-1">
                          <a:solidFill>
                            <a:srgbClr val="000000"/>
                          </a:solidFill>
                          <a:latin typeface="Arial"/>
                        </a:rPr>
                        <a:t>Zuverlässigkeit</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02"/>
                  </a:ext>
                </a:extLst>
              </a:tr>
              <a:tr h="274320">
                <a:tc>
                  <a:txBody>
                    <a:bodyPr/>
                    <a:lstStyle/>
                    <a:p>
                      <a:pPr>
                        <a:lnSpc>
                          <a:spcPct val="100000"/>
                        </a:lnSpc>
                      </a:pPr>
                      <a:r>
                        <a:rPr lang="de-DE" sz="1200" b="0" strike="noStrike" spc="-1">
                          <a:solidFill>
                            <a:srgbClr val="000000"/>
                          </a:solidFill>
                          <a:latin typeface="Arial"/>
                        </a:rPr>
                        <a:t>Statische Redundanz</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3"/>
                  </a:ext>
                </a:extLst>
              </a:tr>
              <a:tr h="274320">
                <a:tc>
                  <a:txBody>
                    <a:bodyPr/>
                    <a:lstStyle/>
                    <a:p>
                      <a:pPr>
                        <a:lnSpc>
                          <a:spcPct val="100000"/>
                        </a:lnSpc>
                      </a:pPr>
                      <a:r>
                        <a:rPr lang="de-DE" sz="1200" b="0" strike="noStrike" spc="-1">
                          <a:solidFill>
                            <a:srgbClr val="000000"/>
                          </a:solidFill>
                          <a:latin typeface="Arial"/>
                        </a:rPr>
                        <a:t>Hierarchisches Modell</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04"/>
                  </a:ext>
                </a:extLst>
              </a:tr>
              <a:tr h="274320">
                <a:tc>
                  <a:txBody>
                    <a:bodyPr/>
                    <a:lstStyle/>
                    <a:p>
                      <a:pPr>
                        <a:lnSpc>
                          <a:spcPct val="100000"/>
                        </a:lnSpc>
                      </a:pPr>
                      <a:r>
                        <a:rPr lang="de-DE" sz="1200" b="0" strike="noStrike" spc="-1">
                          <a:solidFill>
                            <a:srgbClr val="000000"/>
                          </a:solidFill>
                          <a:latin typeface="Arial"/>
                        </a:rPr>
                        <a:t>Insel</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5"/>
                  </a:ext>
                </a:extLst>
              </a:tr>
              <a:tr h="274320">
                <a:tc>
                  <a:txBody>
                    <a:bodyPr/>
                    <a:lstStyle/>
                    <a:p>
                      <a:pPr>
                        <a:lnSpc>
                          <a:spcPct val="100000"/>
                        </a:lnSpc>
                      </a:pPr>
                      <a:r>
                        <a:rPr lang="de-DE" sz="1200" b="0" strike="noStrike" spc="-1">
                          <a:solidFill>
                            <a:srgbClr val="000000"/>
                          </a:solidFill>
                          <a:latin typeface="Arial"/>
                        </a:rPr>
                        <a:t>Circuit Level Proxy</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06"/>
                  </a:ext>
                </a:extLst>
              </a:tr>
              <a:tr h="274320">
                <a:tc>
                  <a:txBody>
                    <a:bodyPr/>
                    <a:lstStyle/>
                    <a:p>
                      <a:pPr>
                        <a:lnSpc>
                          <a:spcPct val="100000"/>
                        </a:lnSpc>
                      </a:pPr>
                      <a:r>
                        <a:rPr lang="de-DE" sz="1200" b="0" strike="noStrike" spc="-1">
                          <a:solidFill>
                            <a:srgbClr val="000000"/>
                          </a:solidFill>
                          <a:latin typeface="Arial"/>
                        </a:rPr>
                        <a:t>DoS</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7"/>
                  </a:ext>
                </a:extLst>
              </a:tr>
              <a:tr h="274320">
                <a:tc>
                  <a:txBody>
                    <a:bodyPr/>
                    <a:lstStyle/>
                    <a:p>
                      <a:pPr>
                        <a:lnSpc>
                          <a:spcPct val="100000"/>
                        </a:lnSpc>
                      </a:pPr>
                      <a:r>
                        <a:rPr lang="de-DE" sz="1200" b="0" strike="noStrike" spc="-1">
                          <a:solidFill>
                            <a:srgbClr val="000000"/>
                          </a:solidFill>
                          <a:latin typeface="Arial"/>
                        </a:rPr>
                        <a:t>SQL Injection</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08"/>
                  </a:ext>
                </a:extLst>
              </a:tr>
              <a:tr h="274320">
                <a:tc>
                  <a:txBody>
                    <a:bodyPr/>
                    <a:lstStyle/>
                    <a:p>
                      <a:pPr>
                        <a:lnSpc>
                          <a:spcPct val="100000"/>
                        </a:lnSpc>
                      </a:pPr>
                      <a:r>
                        <a:rPr lang="de-DE" sz="1200" b="0" strike="noStrike" spc="-1">
                          <a:solidFill>
                            <a:srgbClr val="000000"/>
                          </a:solidFill>
                          <a:latin typeface="Arial"/>
                        </a:rPr>
                        <a:t>Entwurfsphase</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9"/>
                  </a:ext>
                </a:extLst>
              </a:tr>
              <a:tr h="274320">
                <a:tc>
                  <a:txBody>
                    <a:bodyPr/>
                    <a:lstStyle/>
                    <a:p>
                      <a:pPr>
                        <a:lnSpc>
                          <a:spcPct val="100000"/>
                        </a:lnSpc>
                      </a:pPr>
                      <a:r>
                        <a:rPr lang="de-DE" sz="1200" b="0" strike="noStrike" spc="-1">
                          <a:solidFill>
                            <a:srgbClr val="000000"/>
                          </a:solidFill>
                          <a:latin typeface="Arial"/>
                        </a:rPr>
                        <a:t>Trojaner</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10"/>
                  </a:ext>
                </a:extLst>
              </a:tr>
            </a:tbl>
          </a:graphicData>
        </a:graphic>
      </p:graphicFrame>
      <p:graphicFrame>
        <p:nvGraphicFramePr>
          <p:cNvPr id="82" name="Tabelle 13"/>
          <p:cNvGraphicFramePr/>
          <p:nvPr/>
        </p:nvGraphicFramePr>
        <p:xfrm>
          <a:off x="3501000" y="5004000"/>
          <a:ext cx="2899440" cy="3017520"/>
        </p:xfrm>
        <a:graphic>
          <a:graphicData uri="http://schemas.openxmlformats.org/drawingml/2006/table">
            <a:tbl>
              <a:tblPr/>
              <a:tblGrid>
                <a:gridCol w="2899440">
                  <a:extLst>
                    <a:ext uri="{9D8B030D-6E8A-4147-A177-3AD203B41FA5}">
                      <a16:colId xmlns:a16="http://schemas.microsoft.com/office/drawing/2014/main" val="20000"/>
                    </a:ext>
                  </a:extLst>
                </a:gridCol>
              </a:tblGrid>
              <a:tr h="274320">
                <a:tc>
                  <a:txBody>
                    <a:bodyPr/>
                    <a:lstStyle/>
                    <a:p>
                      <a:pPr algn="r">
                        <a:lnSpc>
                          <a:spcPct val="100000"/>
                        </a:lnSpc>
                      </a:pPr>
                      <a:r>
                        <a:rPr lang="de-DE" sz="1200" b="0" strike="noStrike" spc="-1">
                          <a:solidFill>
                            <a:srgbClr val="FFFFFF"/>
                          </a:solidFill>
                          <a:latin typeface="Arial"/>
                        </a:rPr>
                        <a:t>Spalte B</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BBE0E3"/>
                    </a:solidFill>
                  </a:tcPr>
                </a:tc>
                <a:extLst>
                  <a:ext uri="{0D108BD9-81ED-4DB2-BD59-A6C34878D82A}">
                    <a16:rowId xmlns:a16="http://schemas.microsoft.com/office/drawing/2014/main" val="10000"/>
                  </a:ext>
                </a:extLst>
              </a:tr>
              <a:tr h="274320">
                <a:tc>
                  <a:txBody>
                    <a:bodyPr/>
                    <a:lstStyle/>
                    <a:p>
                      <a:pPr algn="r">
                        <a:lnSpc>
                          <a:spcPct val="100000"/>
                        </a:lnSpc>
                      </a:pPr>
                      <a:r>
                        <a:rPr lang="de-DE" sz="1200" b="0" strike="noStrike" spc="-1">
                          <a:solidFill>
                            <a:srgbClr val="000000"/>
                          </a:solidFill>
                          <a:latin typeface="Arial"/>
                        </a:rPr>
                        <a:t>Funktionsbeteiligt</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1"/>
                  </a:ext>
                </a:extLst>
              </a:tr>
              <a:tr h="274320">
                <a:tc>
                  <a:txBody>
                    <a:bodyPr/>
                    <a:lstStyle/>
                    <a:p>
                      <a:pPr algn="r">
                        <a:lnSpc>
                          <a:spcPct val="100000"/>
                        </a:lnSpc>
                        <a:tabLst>
                          <a:tab pos="0" algn="l"/>
                        </a:tabLst>
                      </a:pPr>
                      <a:r>
                        <a:rPr lang="de-DE" sz="1200" b="0" strike="noStrike" spc="-1">
                          <a:solidFill>
                            <a:srgbClr val="000000"/>
                          </a:solidFill>
                          <a:latin typeface="Arial"/>
                        </a:rPr>
                        <a:t>Topologische Maßnahme</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02"/>
                  </a:ext>
                </a:extLst>
              </a:tr>
              <a:tr h="274320">
                <a:tc>
                  <a:txBody>
                    <a:bodyPr/>
                    <a:lstStyle/>
                    <a:p>
                      <a:pPr algn="r">
                        <a:lnSpc>
                          <a:spcPct val="100000"/>
                        </a:lnSpc>
                      </a:pPr>
                      <a:r>
                        <a:rPr lang="de-DE" sz="1200" b="0" strike="noStrike" spc="-1">
                          <a:solidFill>
                            <a:srgbClr val="000000"/>
                          </a:solidFill>
                          <a:latin typeface="Arial"/>
                        </a:rPr>
                        <a:t>Protokollschwäche</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3"/>
                  </a:ext>
                </a:extLst>
              </a:tr>
              <a:tr h="274320">
                <a:tc>
                  <a:txBody>
                    <a:bodyPr/>
                    <a:lstStyle/>
                    <a:p>
                      <a:pPr algn="r">
                        <a:lnSpc>
                          <a:spcPct val="100000"/>
                        </a:lnSpc>
                        <a:tabLst>
                          <a:tab pos="0" algn="l"/>
                        </a:tabLst>
                      </a:pPr>
                      <a:r>
                        <a:rPr lang="de-DE" sz="1200" b="0" strike="noStrike" spc="-1">
                          <a:solidFill>
                            <a:srgbClr val="000000"/>
                          </a:solidFill>
                          <a:latin typeface="Arial"/>
                        </a:rPr>
                        <a:t>Blacklisting</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04"/>
                  </a:ext>
                </a:extLst>
              </a:tr>
              <a:tr h="274320">
                <a:tc>
                  <a:txBody>
                    <a:bodyPr/>
                    <a:lstStyle/>
                    <a:p>
                      <a:pPr algn="r">
                        <a:lnSpc>
                          <a:spcPct val="100000"/>
                        </a:lnSpc>
                        <a:tabLst>
                          <a:tab pos="0" algn="l"/>
                        </a:tabLst>
                      </a:pPr>
                      <a:r>
                        <a:rPr lang="de-DE" sz="1200" b="0" strike="noStrike" spc="-1">
                          <a:solidFill>
                            <a:srgbClr val="000000"/>
                          </a:solidFill>
                          <a:latin typeface="Arial"/>
                        </a:rPr>
                        <a:t>Malware</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5"/>
                  </a:ext>
                </a:extLst>
              </a:tr>
              <a:tr h="274320">
                <a:tc>
                  <a:txBody>
                    <a:bodyPr/>
                    <a:lstStyle/>
                    <a:p>
                      <a:pPr algn="r">
                        <a:lnSpc>
                          <a:spcPct val="100000"/>
                        </a:lnSpc>
                      </a:pPr>
                      <a:r>
                        <a:rPr lang="de-DE" sz="1200" b="0" strike="noStrike" spc="-1">
                          <a:solidFill>
                            <a:srgbClr val="000000"/>
                          </a:solidFill>
                          <a:latin typeface="Arial"/>
                        </a:rPr>
                        <a:t>Prepared Statement</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06"/>
                  </a:ext>
                </a:extLst>
              </a:tr>
              <a:tr h="274320">
                <a:tc>
                  <a:txBody>
                    <a:bodyPr/>
                    <a:lstStyle/>
                    <a:p>
                      <a:pPr algn="r">
                        <a:lnSpc>
                          <a:spcPct val="100000"/>
                        </a:lnSpc>
                      </a:pPr>
                      <a:r>
                        <a:rPr lang="de-DE" sz="1200" b="0" strike="noStrike" spc="-1">
                          <a:solidFill>
                            <a:srgbClr val="000000"/>
                          </a:solidFill>
                          <a:latin typeface="Arial"/>
                        </a:rPr>
                        <a:t>Zeitintervall</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7"/>
                  </a:ext>
                </a:extLst>
              </a:tr>
              <a:tr h="274320">
                <a:tc>
                  <a:txBody>
                    <a:bodyPr/>
                    <a:lstStyle/>
                    <a:p>
                      <a:pPr algn="r">
                        <a:lnSpc>
                          <a:spcPct val="100000"/>
                        </a:lnSpc>
                        <a:tabLst>
                          <a:tab pos="0" algn="l"/>
                        </a:tabLst>
                      </a:pPr>
                      <a:r>
                        <a:rPr lang="de-DE" sz="1200" b="0" strike="noStrike" spc="-1">
                          <a:solidFill>
                            <a:srgbClr val="000000"/>
                          </a:solidFill>
                          <a:latin typeface="Arial"/>
                        </a:rPr>
                        <a:t>Threat Modelling</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08"/>
                  </a:ext>
                </a:extLst>
              </a:tr>
              <a:tr h="274320">
                <a:tc>
                  <a:txBody>
                    <a:bodyPr/>
                    <a:lstStyle/>
                    <a:p>
                      <a:pPr algn="r">
                        <a:lnSpc>
                          <a:spcPct val="100000"/>
                        </a:lnSpc>
                        <a:tabLst>
                          <a:tab pos="0" algn="l"/>
                        </a:tabLst>
                      </a:pPr>
                      <a:r>
                        <a:rPr lang="de-DE" sz="1200" b="0" strike="noStrike" spc="-1">
                          <a:solidFill>
                            <a:srgbClr val="000000"/>
                          </a:solidFill>
                          <a:latin typeface="Arial"/>
                        </a:rPr>
                        <a:t>Composed of</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extLst>
                  <a:ext uri="{0D108BD9-81ED-4DB2-BD59-A6C34878D82A}">
                    <a16:rowId xmlns:a16="http://schemas.microsoft.com/office/drawing/2014/main" val="10009"/>
                  </a:ext>
                </a:extLst>
              </a:tr>
              <a:tr h="274320">
                <a:tc>
                  <a:txBody>
                    <a:bodyPr/>
                    <a:lstStyle/>
                    <a:p>
                      <a:pPr algn="r">
                        <a:lnSpc>
                          <a:spcPct val="100000"/>
                        </a:lnSpc>
                      </a:pPr>
                      <a:r>
                        <a:rPr lang="de-DE" sz="1200" b="0" strike="noStrike" spc="-1">
                          <a:solidFill>
                            <a:srgbClr val="000000"/>
                          </a:solidFill>
                          <a:latin typeface="Arial"/>
                        </a:rPr>
                        <a:t>Transportschicht</a:t>
                      </a:r>
                      <a:endParaRPr lang="de-DE"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9"/>
          <p:cNvSpPr/>
          <p:nvPr/>
        </p:nvSpPr>
        <p:spPr>
          <a:xfrm>
            <a:off x="404640" y="539640"/>
            <a:ext cx="6019560" cy="456840"/>
          </a:xfrm>
          <a:prstGeom prst="roundRect">
            <a:avLst>
              <a:gd name="adj" fmla="val 16667"/>
            </a:avLst>
          </a:prstGeom>
          <a:gradFill rotWithShape="0">
            <a:gsLst>
              <a:gs pos="35000">
                <a:srgbClr val="FFFFFF"/>
              </a:gs>
              <a:gs pos="100000">
                <a:srgbClr val="FFFFFF"/>
              </a:gs>
            </a:gsLst>
            <a:lin ang="16200000"/>
          </a:gradFill>
          <a:ln>
            <a:solidFill>
              <a:srgbClr val="F9F9F9"/>
            </a:solidFill>
            <a:round/>
          </a:ln>
          <a:effectLst>
            <a:outerShdw blurRad="3996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de-DE" sz="2000" b="0" strike="noStrike" spc="-1" dirty="0">
                <a:solidFill>
                  <a:srgbClr val="000000"/>
                </a:solidFill>
                <a:latin typeface="Arial"/>
              </a:rPr>
              <a:t>Aufgabe 2: </a:t>
            </a:r>
            <a:r>
              <a:rPr lang="de-DE" sz="2000" b="0" strike="noStrike" spc="-1" dirty="0" err="1">
                <a:solidFill>
                  <a:srgbClr val="000000"/>
                </a:solidFill>
                <a:latin typeface="Arial"/>
              </a:rPr>
              <a:t>Safety</a:t>
            </a:r>
            <a:endParaRPr lang="de-DE" sz="2000" b="0" strike="noStrike" spc="-1" dirty="0">
              <a:latin typeface="Arial"/>
            </a:endParaRPr>
          </a:p>
          <a:p>
            <a:pPr>
              <a:lnSpc>
                <a:spcPct val="100000"/>
              </a:lnSpc>
            </a:pPr>
            <a:r>
              <a:rPr lang="de-DE" sz="1000" b="0" strike="noStrike" spc="-1" dirty="0">
                <a:latin typeface="Arial"/>
              </a:rPr>
              <a:t>A)__/7   B)__/6   C)__/6   D)__/3   E)__/3   F)__/4  G)__/4 		__/</a:t>
            </a:r>
            <a:r>
              <a:rPr lang="de-DE" sz="1000" spc="-1" dirty="0">
                <a:latin typeface="Arial"/>
              </a:rPr>
              <a:t>33</a:t>
            </a:r>
            <a:r>
              <a:rPr lang="de-DE" sz="1000" b="0" strike="noStrike" spc="-1" dirty="0">
                <a:latin typeface="Arial"/>
              </a:rPr>
              <a:t> Punkte</a:t>
            </a:r>
          </a:p>
        </p:txBody>
      </p:sp>
      <p:sp>
        <p:nvSpPr>
          <p:cNvPr id="84" name="Text Box 22"/>
          <p:cNvSpPr/>
          <p:nvPr/>
        </p:nvSpPr>
        <p:spPr>
          <a:xfrm>
            <a:off x="324465" y="1101240"/>
            <a:ext cx="6175695" cy="6282317"/>
          </a:xfrm>
          <a:prstGeom prst="rect">
            <a:avLst/>
          </a:prstGeom>
          <a:noFill/>
          <a:ln w="2540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marL="228600" indent="-228600">
              <a:lnSpc>
                <a:spcPct val="100000"/>
              </a:lnSpc>
              <a:spcBef>
                <a:spcPts val="241"/>
              </a:spcBef>
              <a:buClr>
                <a:srgbClr val="000000"/>
              </a:buClr>
              <a:buFont typeface="Arial"/>
              <a:buAutoNum type="alphaUcParenR"/>
            </a:pPr>
            <a:r>
              <a:rPr lang="de-DE" sz="1200" b="0" strike="noStrike" spc="-1" dirty="0">
                <a:solidFill>
                  <a:srgbClr val="000000"/>
                </a:solidFill>
                <a:latin typeface="Arial"/>
              </a:rPr>
              <a:t>Damit „</a:t>
            </a:r>
            <a:r>
              <a:rPr lang="de-DE" sz="1200" b="0" strike="noStrike" spc="-1" dirty="0" err="1">
                <a:solidFill>
                  <a:srgbClr val="000000"/>
                </a:solidFill>
                <a:latin typeface="Arial"/>
              </a:rPr>
              <a:t>FlatNix</a:t>
            </a:r>
            <a:r>
              <a:rPr lang="de-DE" sz="1200" b="0" strike="noStrike" spc="-1" dirty="0">
                <a:solidFill>
                  <a:srgbClr val="000000"/>
                </a:solidFill>
                <a:latin typeface="Arial"/>
              </a:rPr>
              <a:t>“ ein Erfolg wird, bauen Sie es natürlich georedundant auf. Die ersten Standorte sind in Kiel (</a:t>
            </a:r>
            <a:r>
              <a:rPr lang="de-DE" sz="1200" b="0" strike="noStrike" spc="-1" dirty="0">
                <a:latin typeface="Arial"/>
              </a:rPr>
              <a:t>Verfügbarkeit 50%) und in Lyon (80%). Diese teilen sich das Content </a:t>
            </a:r>
            <a:r>
              <a:rPr lang="de-DE" sz="1200" b="0" strike="noStrike" spc="-1" dirty="0" err="1">
                <a:latin typeface="Arial"/>
              </a:rPr>
              <a:t>Delivery</a:t>
            </a:r>
            <a:r>
              <a:rPr lang="de-DE" sz="1200" b="0" strike="noStrike" spc="-1" dirty="0">
                <a:latin typeface="Arial"/>
              </a:rPr>
              <a:t> Network (Verfügbarkeit 90%) </a:t>
            </a:r>
            <a:r>
              <a:rPr lang="de-DE" sz="1200" b="0" strike="noStrike" spc="-1" dirty="0">
                <a:solidFill>
                  <a:srgbClr val="000000"/>
                </a:solidFill>
                <a:latin typeface="Arial"/>
              </a:rPr>
              <a:t>eines Providers und nutzen es für wichtige Teile der Benutzeroberfläche.</a:t>
            </a:r>
            <a:br>
              <a:rPr dirty="0"/>
            </a:br>
            <a:r>
              <a:rPr lang="de-DE" sz="1200" b="0" strike="noStrike" spc="-1" dirty="0">
                <a:solidFill>
                  <a:srgbClr val="000000"/>
                </a:solidFill>
                <a:latin typeface="Arial"/>
              </a:rPr>
              <a:t>Wie groß ist die Ausfallwahrscheinlichkeit Ihres Dienstes?</a:t>
            </a:r>
            <a:endParaRPr lang="de-DE" sz="1200" b="0" strike="noStrike" spc="-1" dirty="0">
              <a:latin typeface="Arial"/>
            </a:endParaRPr>
          </a:p>
          <a:p>
            <a:pPr marL="228600" indent="-228600">
              <a:lnSpc>
                <a:spcPct val="100000"/>
              </a:lnSpc>
              <a:spcBef>
                <a:spcPts val="241"/>
              </a:spcBef>
              <a:buClr>
                <a:srgbClr val="000000"/>
              </a:buClr>
              <a:buFont typeface="Arial"/>
              <a:buAutoNum type="alphaUcParenR"/>
            </a:pPr>
            <a:r>
              <a:rPr lang="de-DE" sz="1200" b="0" strike="noStrike" spc="-1" dirty="0">
                <a:solidFill>
                  <a:srgbClr val="000000"/>
                </a:solidFill>
                <a:latin typeface="Arial"/>
              </a:rPr>
              <a:t>Sie können Prag als dritten Standort (</a:t>
            </a:r>
            <a:r>
              <a:rPr lang="de-DE" sz="1200" b="0" strike="noStrike" spc="-1" dirty="0">
                <a:latin typeface="Arial"/>
              </a:rPr>
              <a:t>Verfügbarkeit: 70%) hinzunehmen</a:t>
            </a:r>
            <a:r>
              <a:rPr lang="de-DE" sz="1200" b="0" strike="noStrike" spc="-1" dirty="0">
                <a:solidFill>
                  <a:srgbClr val="000000"/>
                </a:solidFill>
                <a:latin typeface="Arial"/>
              </a:rPr>
              <a:t>. Wie verändert sich die Ausfallwahrscheinlichkeit Ihres Dienstes? </a:t>
            </a:r>
            <a:endParaRPr lang="de-DE" sz="1200" b="0" strike="noStrike" spc="-1" dirty="0">
              <a:latin typeface="Arial"/>
            </a:endParaRPr>
          </a:p>
          <a:p>
            <a:pPr marL="228600" indent="-228600">
              <a:lnSpc>
                <a:spcPct val="100000"/>
              </a:lnSpc>
              <a:spcBef>
                <a:spcPts val="241"/>
              </a:spcBef>
              <a:buClr>
                <a:srgbClr val="000000"/>
              </a:buClr>
              <a:buFont typeface="Arial"/>
              <a:buAutoNum type="alphaUcParenR"/>
            </a:pPr>
            <a:r>
              <a:rPr lang="de-DE" sz="1200" b="0" strike="noStrike" spc="-1" dirty="0">
                <a:solidFill>
                  <a:srgbClr val="000000"/>
                </a:solidFill>
                <a:latin typeface="Arial"/>
              </a:rPr>
              <a:t>Das Risiko eines Ausfalls </a:t>
            </a:r>
            <a:r>
              <a:rPr lang="de-DE" sz="1200" b="0" strike="noStrike" spc="-1" dirty="0">
                <a:latin typeface="Arial"/>
              </a:rPr>
              <a:t>wird mit 3 </a:t>
            </a:r>
            <a:r>
              <a:rPr lang="de-DE" sz="1200" b="0" strike="noStrike" spc="-1" dirty="0" err="1">
                <a:latin typeface="Arial"/>
              </a:rPr>
              <a:t>Mio</a:t>
            </a:r>
            <a:r>
              <a:rPr lang="de-DE" sz="1200" b="0" strike="noStrike" spc="-1" dirty="0">
                <a:latin typeface="Arial"/>
              </a:rPr>
              <a:t> € bewertet</a:t>
            </a:r>
            <a:r>
              <a:rPr lang="de-DE" sz="1200" b="0" strike="noStrike" spc="-1" dirty="0">
                <a:solidFill>
                  <a:srgbClr val="000000"/>
                </a:solidFill>
                <a:latin typeface="Arial"/>
              </a:rPr>
              <a:t>. </a:t>
            </a:r>
            <a:r>
              <a:rPr lang="de-DE" sz="1200" b="0" strike="noStrike" spc="-1" dirty="0">
                <a:latin typeface="Arial"/>
              </a:rPr>
              <a:t>Wie ist nach ISO das Risiko definiert?  Wie hoch sind demnach Ihre ungefähren Betriebskosten?</a:t>
            </a:r>
          </a:p>
          <a:p>
            <a:pPr marL="228600" indent="-228600">
              <a:lnSpc>
                <a:spcPct val="100000"/>
              </a:lnSpc>
              <a:spcBef>
                <a:spcPts val="241"/>
              </a:spcBef>
              <a:buClr>
                <a:srgbClr val="000000"/>
              </a:buClr>
              <a:buFont typeface="Arial"/>
              <a:buAutoNum type="alphaUcParenR"/>
            </a:pPr>
            <a:r>
              <a:rPr lang="de-DE" sz="1200" b="0" strike="noStrike" spc="-1" dirty="0">
                <a:solidFill>
                  <a:srgbClr val="000000"/>
                </a:solidFill>
                <a:latin typeface="Arial"/>
              </a:rPr>
              <a:t>Fast alles in den Standorten ist mit symmetrischer Redundanz aufgebaut – in wenigen Fällen nutzen Sie allerdings asymmetrische Redundanz. </a:t>
            </a:r>
            <a:br>
              <a:rPr lang="de-DE" sz="1200" b="0" strike="noStrike" spc="-1" dirty="0">
                <a:solidFill>
                  <a:srgbClr val="000000"/>
                </a:solidFill>
                <a:latin typeface="Arial"/>
              </a:rPr>
            </a:br>
            <a:r>
              <a:rPr lang="de-DE" sz="1200" b="0" strike="noStrike" spc="-1" dirty="0">
                <a:solidFill>
                  <a:srgbClr val="000000"/>
                </a:solidFill>
                <a:latin typeface="Arial"/>
              </a:rPr>
              <a:t>Wo und warum gerade dort?</a:t>
            </a:r>
            <a:endParaRPr lang="de-DE" sz="1200" b="0" strike="noStrike" spc="-1" dirty="0">
              <a:latin typeface="Arial"/>
            </a:endParaRPr>
          </a:p>
          <a:p>
            <a:pPr marL="228600" indent="-228600">
              <a:lnSpc>
                <a:spcPct val="100000"/>
              </a:lnSpc>
              <a:spcBef>
                <a:spcPts val="241"/>
              </a:spcBef>
              <a:buClr>
                <a:srgbClr val="000000"/>
              </a:buClr>
              <a:buFont typeface="Arial"/>
              <a:buAutoNum type="alphaUcParenR"/>
            </a:pPr>
            <a:r>
              <a:rPr lang="de-DE" sz="1200" b="0" strike="noStrike" spc="-1" dirty="0">
                <a:solidFill>
                  <a:srgbClr val="000000"/>
                </a:solidFill>
                <a:latin typeface="Arial"/>
              </a:rPr>
              <a:t>Sie befassen sich mit Möglichkeiten, die Sicherheitsmechanismen von „</a:t>
            </a:r>
            <a:r>
              <a:rPr lang="de-DE" sz="1200" b="0" strike="noStrike" spc="-1" dirty="0" err="1">
                <a:solidFill>
                  <a:srgbClr val="000000"/>
                </a:solidFill>
                <a:latin typeface="Arial"/>
              </a:rPr>
              <a:t>FlatNix</a:t>
            </a:r>
            <a:r>
              <a:rPr lang="de-DE" sz="1200" b="0" strike="noStrike" spc="-1" dirty="0">
                <a:solidFill>
                  <a:srgbClr val="000000"/>
                </a:solidFill>
                <a:latin typeface="Arial"/>
              </a:rPr>
              <a:t>“ zertifizieren zu lassen. Welche der folgenden Möglichkeiten können hierzu sicherlich nicht herangezogen werden (bitte streichen):</a:t>
            </a:r>
            <a:endParaRPr lang="de-DE" sz="1200" b="0" strike="noStrike" spc="-1" dirty="0">
              <a:latin typeface="Arial"/>
            </a:endParaRPr>
          </a:p>
          <a:p>
            <a:pPr lvl="1">
              <a:lnSpc>
                <a:spcPct val="100000"/>
              </a:lnSpc>
              <a:spcBef>
                <a:spcPts val="241"/>
              </a:spcBef>
              <a:buClr>
                <a:srgbClr val="000000"/>
              </a:buClr>
            </a:pPr>
            <a:r>
              <a:rPr lang="de-DE" sz="1200" b="0" strike="noStrike" spc="-1" dirty="0">
                <a:solidFill>
                  <a:srgbClr val="000000"/>
                </a:solidFill>
                <a:latin typeface="Arial"/>
              </a:rPr>
              <a:t>-  IT 32005		-  Common </a:t>
            </a:r>
            <a:r>
              <a:rPr lang="de-DE" sz="1200" b="0" strike="noStrike" spc="-1" dirty="0" err="1">
                <a:solidFill>
                  <a:srgbClr val="000000"/>
                </a:solidFill>
                <a:latin typeface="Arial"/>
              </a:rPr>
              <a:t>Criteria</a:t>
            </a:r>
            <a:endParaRPr lang="de-DE" sz="1200" b="0" strike="noStrike" spc="-1" dirty="0">
              <a:latin typeface="Arial"/>
            </a:endParaRPr>
          </a:p>
          <a:p>
            <a:pPr lvl="1">
              <a:lnSpc>
                <a:spcPct val="100000"/>
              </a:lnSpc>
              <a:spcBef>
                <a:spcPts val="241"/>
              </a:spcBef>
              <a:buClr>
                <a:srgbClr val="000000"/>
              </a:buClr>
            </a:pPr>
            <a:r>
              <a:rPr lang="de-DE" sz="1200" b="0" strike="noStrike" spc="-1" dirty="0">
                <a:solidFill>
                  <a:srgbClr val="000000"/>
                </a:solidFill>
                <a:latin typeface="Arial"/>
              </a:rPr>
              <a:t>-  ISO Common		-  ISO 27001</a:t>
            </a:r>
            <a:endParaRPr lang="de-DE" sz="1200" b="0" strike="noStrike" spc="-1" dirty="0">
              <a:latin typeface="Arial"/>
            </a:endParaRPr>
          </a:p>
          <a:p>
            <a:pPr lvl="1">
              <a:lnSpc>
                <a:spcPct val="100000"/>
              </a:lnSpc>
              <a:spcBef>
                <a:spcPts val="241"/>
              </a:spcBef>
              <a:buClr>
                <a:srgbClr val="000000"/>
              </a:buClr>
            </a:pPr>
            <a:r>
              <a:rPr lang="de-DE" sz="1200" b="0" strike="noStrike" spc="-1" dirty="0">
                <a:solidFill>
                  <a:srgbClr val="000000"/>
                </a:solidFill>
                <a:latin typeface="Arial"/>
              </a:rPr>
              <a:t>-  Facebook		-  IT Mundschutz</a:t>
            </a:r>
            <a:endParaRPr lang="de-DE" sz="1200" b="0" strike="noStrike" spc="-1" dirty="0">
              <a:latin typeface="Arial"/>
            </a:endParaRPr>
          </a:p>
          <a:p>
            <a:pPr lvl="1">
              <a:lnSpc>
                <a:spcPct val="100000"/>
              </a:lnSpc>
              <a:spcBef>
                <a:spcPts val="241"/>
              </a:spcBef>
              <a:buClr>
                <a:srgbClr val="000000"/>
              </a:buClr>
            </a:pPr>
            <a:r>
              <a:rPr lang="de-DE" sz="1200" b="0" strike="noStrike" spc="-1" dirty="0">
                <a:solidFill>
                  <a:srgbClr val="000000"/>
                </a:solidFill>
                <a:latin typeface="Arial"/>
              </a:rPr>
              <a:t>-  IT-Grundschutz</a:t>
            </a:r>
            <a:endParaRPr lang="de-DE" sz="1200" b="0" strike="noStrike" spc="-1" dirty="0">
              <a:latin typeface="Arial"/>
            </a:endParaRPr>
          </a:p>
          <a:p>
            <a:pPr marL="228600" indent="-228600">
              <a:lnSpc>
                <a:spcPct val="100000"/>
              </a:lnSpc>
              <a:spcBef>
                <a:spcPts val="241"/>
              </a:spcBef>
              <a:buClr>
                <a:srgbClr val="000000"/>
              </a:buClr>
              <a:buFont typeface="Arial"/>
              <a:buAutoNum type="alphaUcParenR"/>
            </a:pPr>
            <a:r>
              <a:rPr lang="de-DE" sz="1200" b="0" strike="noStrike" spc="-1" dirty="0">
                <a:solidFill>
                  <a:srgbClr val="000000"/>
                </a:solidFill>
                <a:latin typeface="Arial"/>
              </a:rPr>
              <a:t>Die Verfügbarkeit von Software lässt sich </a:t>
            </a:r>
            <a:r>
              <a:rPr lang="de-DE" sz="1200" b="0" strike="noStrike" spc="-1" dirty="0">
                <a:latin typeface="Arial"/>
              </a:rPr>
              <a:t>eindeutig </a:t>
            </a:r>
            <a:r>
              <a:rPr lang="de-DE" sz="1200" b="0" strike="noStrike" spc="-1" dirty="0">
                <a:solidFill>
                  <a:srgbClr val="000000"/>
                </a:solidFill>
                <a:latin typeface="Arial"/>
              </a:rPr>
              <a:t>verbessern durch (bitte ankreuzen):</a:t>
            </a:r>
            <a:br>
              <a:rPr dirty="0"/>
            </a:br>
            <a:r>
              <a:rPr lang="de-DE" sz="1200" b="0" strike="noStrike" spc="-1" dirty="0">
                <a:solidFill>
                  <a:srgbClr val="000000"/>
                </a:solidFill>
                <a:latin typeface="Arial"/>
              </a:rPr>
              <a:t>[   ] Optimierung der Bootzeiten		[   ] Einsatz von </a:t>
            </a:r>
            <a:r>
              <a:rPr lang="de-DE" sz="1200" b="0" strike="noStrike" spc="-1" dirty="0" err="1">
                <a:solidFill>
                  <a:srgbClr val="000000"/>
                </a:solidFill>
                <a:latin typeface="Arial"/>
              </a:rPr>
              <a:t>Watchdogs</a:t>
            </a:r>
            <a:br>
              <a:rPr dirty="0"/>
            </a:br>
            <a:r>
              <a:rPr lang="de-DE" sz="1200" b="0" strike="noStrike" spc="-1" dirty="0">
                <a:solidFill>
                  <a:srgbClr val="000000"/>
                </a:solidFill>
                <a:latin typeface="Arial"/>
              </a:rPr>
              <a:t>[   ] Herunterfahren der Server		[   ] Vermeidung von Passwörtern</a:t>
            </a:r>
            <a:br>
              <a:rPr dirty="0"/>
            </a:br>
            <a:r>
              <a:rPr lang="de-DE" sz="1200" b="0" strike="noStrike" spc="-1" dirty="0">
                <a:solidFill>
                  <a:srgbClr val="000000"/>
                </a:solidFill>
                <a:latin typeface="Arial"/>
              </a:rPr>
              <a:t>[   ] Nutzung sicherer Betriebssysteme	[   ] 16bit CPUs </a:t>
            </a:r>
            <a:br>
              <a:rPr dirty="0"/>
            </a:br>
            <a:r>
              <a:rPr lang="de-DE" sz="1200" b="0" strike="noStrike" spc="-1" dirty="0">
                <a:solidFill>
                  <a:srgbClr val="000000"/>
                </a:solidFill>
                <a:latin typeface="Arial"/>
              </a:rPr>
              <a:t>[   ] geeignete Entwicklungsmethoden	[   ] Vermeidung von Bugfixes</a:t>
            </a:r>
            <a:endParaRPr lang="de-DE" sz="1200" b="0" strike="noStrike" spc="-1" dirty="0">
              <a:latin typeface="Arial"/>
            </a:endParaRPr>
          </a:p>
          <a:p>
            <a:pPr marL="228600" indent="-228600">
              <a:lnSpc>
                <a:spcPct val="100000"/>
              </a:lnSpc>
              <a:spcBef>
                <a:spcPts val="241"/>
              </a:spcBef>
              <a:buClr>
                <a:srgbClr val="000000"/>
              </a:buClr>
              <a:buFont typeface="Arial"/>
              <a:buAutoNum type="alphaUcParenR"/>
            </a:pPr>
            <a:r>
              <a:rPr lang="de-DE" sz="1200" b="0" strike="noStrike" spc="-1" dirty="0">
                <a:latin typeface="Arial"/>
              </a:rPr>
              <a:t>Ihr Dienst kann grob in folgende Funktionsblöcke unterteilt werden:</a:t>
            </a:r>
            <a:br>
              <a:rPr dirty="0"/>
            </a:br>
            <a:r>
              <a:rPr lang="de-DE" sz="1200" b="0" strike="noStrike" spc="-1" dirty="0">
                <a:latin typeface="Arial"/>
              </a:rPr>
              <a:t>- Streaming Service			- Benutzerverwaltung</a:t>
            </a:r>
            <a:br>
              <a:rPr dirty="0"/>
            </a:br>
            <a:r>
              <a:rPr lang="de-DE" sz="1200" b="0" strike="noStrike" spc="-1" dirty="0">
                <a:latin typeface="Arial"/>
              </a:rPr>
              <a:t>- Filmedatenbank mit Suchfunktion		- Homepage</a:t>
            </a:r>
            <a:br>
              <a:rPr dirty="0"/>
            </a:br>
            <a:r>
              <a:rPr lang="de-DE" sz="1200" b="0" strike="noStrike" spc="-1" dirty="0">
                <a:latin typeface="Arial"/>
              </a:rPr>
              <a:t>- Shopsystem mit Bezahlfunktion</a:t>
            </a:r>
            <a:br>
              <a:rPr lang="de-DE" sz="1200" spc="-1" dirty="0">
                <a:latin typeface="Arial"/>
              </a:rPr>
            </a:br>
            <a:r>
              <a:rPr lang="de-DE" sz="1200" b="0" strike="noStrike" spc="-1" dirty="0">
                <a:latin typeface="Arial"/>
              </a:rPr>
              <a:t>Welche Schutzziele würden Sie bei den einzelnen Funktionsblöcken jeweils als sinnvoll ansehen?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9"/>
          <p:cNvSpPr/>
          <p:nvPr/>
        </p:nvSpPr>
        <p:spPr>
          <a:xfrm>
            <a:off x="332640" y="539640"/>
            <a:ext cx="6019560" cy="456840"/>
          </a:xfrm>
          <a:prstGeom prst="roundRect">
            <a:avLst>
              <a:gd name="adj" fmla="val 16667"/>
            </a:avLst>
          </a:prstGeom>
          <a:gradFill rotWithShape="0">
            <a:gsLst>
              <a:gs pos="35000">
                <a:srgbClr val="FFFFFF"/>
              </a:gs>
              <a:gs pos="100000">
                <a:srgbClr val="FFFFFF"/>
              </a:gs>
            </a:gsLst>
            <a:lin ang="16200000"/>
          </a:gradFill>
          <a:ln>
            <a:solidFill>
              <a:srgbClr val="F9F9F9"/>
            </a:solidFill>
            <a:round/>
          </a:ln>
          <a:effectLst>
            <a:outerShdw blurRad="3996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noAutofit/>
          </a:bodyPr>
          <a:lstStyle/>
          <a:p>
            <a:pPr>
              <a:lnSpc>
                <a:spcPct val="100000"/>
              </a:lnSpc>
            </a:pPr>
            <a:r>
              <a:rPr lang="de-DE" sz="2000" b="0" strike="noStrike" spc="-1" dirty="0">
                <a:solidFill>
                  <a:srgbClr val="000000"/>
                </a:solidFill>
                <a:latin typeface="Arial"/>
              </a:rPr>
              <a:t>Aufgabe 3: Security</a:t>
            </a:r>
            <a:endParaRPr lang="de-DE" sz="2000" b="0" strike="noStrike" spc="-1" dirty="0">
              <a:latin typeface="Arial"/>
            </a:endParaRPr>
          </a:p>
          <a:p>
            <a:pPr>
              <a:lnSpc>
                <a:spcPct val="100000"/>
              </a:lnSpc>
            </a:pPr>
            <a:r>
              <a:rPr lang="de-DE" sz="1000" b="0" strike="noStrike" spc="-1" dirty="0">
                <a:latin typeface="Arial"/>
              </a:rPr>
              <a:t>A)__/6   B)__/5   C)__/4   D)__/9   E)__/4   F)__/5   G)__/6   H)__/5  I)__/6  J)__/7     __/57 Punkte</a:t>
            </a:r>
          </a:p>
        </p:txBody>
      </p:sp>
      <p:sp>
        <p:nvSpPr>
          <p:cNvPr id="86" name="Text Box 22"/>
          <p:cNvSpPr/>
          <p:nvPr/>
        </p:nvSpPr>
        <p:spPr>
          <a:xfrm>
            <a:off x="332640" y="1115640"/>
            <a:ext cx="6095520" cy="8262347"/>
          </a:xfrm>
          <a:prstGeom prst="rect">
            <a:avLst/>
          </a:prstGeom>
          <a:noFill/>
          <a:ln w="2540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rPr>
              <a:t>Vervollständigen Sie den folgenden Satz sinnvoll, da er Ihre Sicherheitsstrategie den Mitarbeitern bei „</a:t>
            </a:r>
            <a:r>
              <a:rPr lang="de-DE" sz="1200" b="0" strike="noStrike" spc="-1" dirty="0" err="1">
                <a:solidFill>
                  <a:srgbClr val="000000"/>
                </a:solidFill>
                <a:latin typeface="Arial"/>
              </a:rPr>
              <a:t>FlatNix</a:t>
            </a:r>
            <a:r>
              <a:rPr lang="de-DE" sz="1200" b="0" strike="noStrike" spc="-1" dirty="0">
                <a:solidFill>
                  <a:srgbClr val="000000"/>
                </a:solidFill>
                <a:latin typeface="Arial"/>
              </a:rPr>
              <a:t>“ gegenüber erklären hilft: „In den letzten 20 Jahren hat es bei Cyberattacken eine deutliche Tendenz zu __________ motivierten Angriffen gegeben.“ </a:t>
            </a:r>
            <a:br>
              <a:rPr dirty="0"/>
            </a:br>
            <a:r>
              <a:rPr lang="de-DE" sz="1200" b="0" strike="noStrike" spc="-1" dirty="0">
                <a:solidFill>
                  <a:srgbClr val="000000"/>
                </a:solidFill>
                <a:latin typeface="Arial"/>
              </a:rPr>
              <a:t>Nennen Sie mindestens zwei Beispiele an denen man das erkennen kann.</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rPr>
              <a:t>Welche 5 Regeln sind in Ihrer Policy die wichtigsten für die Mitarbeiter in der </a:t>
            </a:r>
            <a:r>
              <a:rPr lang="de-DE" sz="1200" b="0" strike="noStrike" spc="-1" dirty="0">
                <a:latin typeface="Arial"/>
              </a:rPr>
              <a:t>Software-Entwicklung</a:t>
            </a:r>
            <a:r>
              <a:rPr lang="de-DE" sz="1200" b="0" strike="noStrike" spc="-1" dirty="0">
                <a:solidFill>
                  <a:srgbClr val="000000"/>
                </a:solidFill>
                <a:latin typeface="Arial"/>
              </a:rPr>
              <a:t>?</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rPr>
              <a:t>Manche Mitarbeiter verwenden Tunneling-Protokolle im </a:t>
            </a:r>
            <a:r>
              <a:rPr lang="de-DE" sz="1200" spc="-1" dirty="0">
                <a:solidFill>
                  <a:srgbClr val="000000"/>
                </a:solidFill>
                <a:latin typeface="Arial"/>
              </a:rPr>
              <a:t>g</a:t>
            </a:r>
            <a:r>
              <a:rPr lang="de-DE" sz="1200" b="0" strike="noStrike" spc="-1" dirty="0">
                <a:solidFill>
                  <a:srgbClr val="000000"/>
                </a:solidFill>
                <a:latin typeface="Arial"/>
              </a:rPr>
              <a:t>eoredundanten RZ-Setup. Was für Gründe fallen Ihnen ein, warum Tunneling nicht eindeutig ein Sicherheitsprinzip ist, sondern </a:t>
            </a:r>
            <a:r>
              <a:rPr lang="de-DE" sz="1200" b="0" strike="noStrike" spc="-1" dirty="0">
                <a:latin typeface="Arial"/>
              </a:rPr>
              <a:t>auch </a:t>
            </a:r>
            <a:r>
              <a:rPr lang="de-DE" sz="1200" b="0" strike="noStrike" spc="-1" dirty="0">
                <a:solidFill>
                  <a:srgbClr val="000000"/>
                </a:solidFill>
                <a:latin typeface="Arial"/>
              </a:rPr>
              <a:t>Risiken für „</a:t>
            </a:r>
            <a:r>
              <a:rPr lang="de-DE" sz="1200" b="0" strike="noStrike" spc="-1" dirty="0" err="1">
                <a:solidFill>
                  <a:srgbClr val="000000"/>
                </a:solidFill>
                <a:latin typeface="Arial"/>
              </a:rPr>
              <a:t>FlatNix</a:t>
            </a:r>
            <a:r>
              <a:rPr lang="de-DE" sz="1200" b="0" strike="noStrike" spc="-1" dirty="0">
                <a:solidFill>
                  <a:srgbClr val="000000"/>
                </a:solidFill>
                <a:latin typeface="Arial"/>
              </a:rPr>
              <a:t>“ birgt?</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rPr>
              <a:t>Routing wird bei „</a:t>
            </a:r>
            <a:r>
              <a:rPr lang="de-DE" sz="1200" b="0" strike="noStrike" spc="-1" dirty="0" err="1">
                <a:solidFill>
                  <a:srgbClr val="000000"/>
                </a:solidFill>
                <a:latin typeface="Arial"/>
              </a:rPr>
              <a:t>FlatNix</a:t>
            </a:r>
            <a:r>
              <a:rPr lang="de-DE" sz="1200" b="0" strike="noStrike" spc="-1" dirty="0">
                <a:solidFill>
                  <a:srgbClr val="000000"/>
                </a:solidFill>
                <a:latin typeface="Arial"/>
              </a:rPr>
              <a:t>“ selbst gebaut. Daher ist auch die enthaltene NAT Funktionalität in Ihrer Verantwortung. Illustrieren Sie bitte in Pseudocode die Funktionsweise Ihrer NAT-Implementierung!</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rPr>
              <a:t>Bei einem neu aufgebauten Dienst setzen Sie von vorne herein auf Zero Trust. Kreuzen Sie bitte an, was Sie darunter verstehen:</a:t>
            </a:r>
            <a:br>
              <a:rPr dirty="0"/>
            </a:br>
            <a:r>
              <a:rPr lang="de-DE" sz="1200" b="0" strike="noStrike" spc="-1" dirty="0">
                <a:solidFill>
                  <a:srgbClr val="000000"/>
                </a:solidFill>
                <a:latin typeface="Arial"/>
              </a:rPr>
              <a:t>[   ] Implizites Vertrauen	[   ] Aufteilung in Frontend und Backend</a:t>
            </a:r>
            <a:br>
              <a:rPr dirty="0"/>
            </a:br>
            <a:r>
              <a:rPr lang="de-DE" sz="1200" b="0" strike="noStrike" spc="-1" dirty="0">
                <a:solidFill>
                  <a:srgbClr val="000000"/>
                </a:solidFill>
                <a:latin typeface="Arial"/>
              </a:rPr>
              <a:t>[   ] Verschlüsselte Kommunikation [   ] Authentisierung an Übergängen</a:t>
            </a:r>
            <a:br>
              <a:rPr dirty="0"/>
            </a:br>
            <a:r>
              <a:rPr lang="de-DE" sz="1200" b="0" strike="noStrike" spc="-1" dirty="0">
                <a:solidFill>
                  <a:srgbClr val="000000"/>
                </a:solidFill>
                <a:latin typeface="Arial"/>
              </a:rPr>
              <a:t>[   ] Datenhaltung stets im Kern	[   ] Absicherung auch zwischen Services</a:t>
            </a:r>
            <a:br>
              <a:rPr dirty="0"/>
            </a:br>
            <a:r>
              <a:rPr lang="de-DE" sz="1200" b="0" strike="noStrike" spc="-1" dirty="0">
                <a:solidFill>
                  <a:srgbClr val="000000"/>
                </a:solidFill>
                <a:latin typeface="Arial"/>
              </a:rPr>
              <a:t>[   ] </a:t>
            </a:r>
            <a:r>
              <a:rPr lang="de-DE" sz="1200" b="0" strike="noStrike" spc="-1" dirty="0">
                <a:latin typeface="Arial"/>
              </a:rPr>
              <a:t>Explizites Vertrauen	[   ] </a:t>
            </a:r>
            <a:r>
              <a:rPr lang="de-DE" sz="1200" b="0" strike="noStrike" spc="-1" dirty="0" err="1">
                <a:latin typeface="Arial"/>
              </a:rPr>
              <a:t>DmZ</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rPr>
              <a:t>Am Zugang zum RZ in Lyon haben Sie einen eingehenden Paketfilter in der folgenden abstrakten Form definiert. Was für Fehler haben Sie dabei gemacht?</a:t>
            </a:r>
            <a:br>
              <a:rPr dirty="0"/>
            </a:br>
            <a:r>
              <a:rPr lang="de-DE" sz="1200" b="0" strike="noStrike" spc="-1" dirty="0">
                <a:latin typeface="Arial"/>
              </a:rPr>
              <a:t>Versuchen Sie sich an der Korrektur der Fehler.</a:t>
            </a:r>
            <a:br>
              <a:rPr dirty="0"/>
            </a:br>
            <a:r>
              <a:rPr lang="de-DE" sz="1200" b="0" strike="noStrike" spc="-1" dirty="0">
                <a:solidFill>
                  <a:srgbClr val="000000"/>
                </a:solidFill>
                <a:latin typeface="Courier New"/>
              </a:rPr>
              <a:t>ALLOW Port 80 TO ANY</a:t>
            </a:r>
            <a:br>
              <a:rPr dirty="0"/>
            </a:br>
            <a:r>
              <a:rPr lang="de-DE" sz="1200" b="0" strike="noStrike" spc="-1" dirty="0">
                <a:solidFill>
                  <a:srgbClr val="000000"/>
                </a:solidFill>
                <a:latin typeface="Courier New"/>
              </a:rPr>
              <a:t>ALLOW Port 22 TO ANY</a:t>
            </a:r>
            <a:br>
              <a:rPr dirty="0"/>
            </a:br>
            <a:r>
              <a:rPr lang="de-DE" sz="1200" b="0" strike="noStrike" spc="-1" dirty="0">
                <a:solidFill>
                  <a:srgbClr val="000000"/>
                </a:solidFill>
                <a:latin typeface="Courier New"/>
              </a:rPr>
              <a:t>ALLOW ALL</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rPr>
              <a:t>In Zusammenarbeit mit Ihrem CDN-Anbieter haben Sie XSS in Richtung der Kunden ziemlich sicher sauber ausgeschlossen. Kennen Sie noch andere Stellen an denen Ihnen XSS gefährlich werden könnte? Falls ja, erklären Sie bitte mindestens eine davon, gerne mit einer Skizze…</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rPr>
              <a:t>Als Sie noch während Ihres Informatik Studiums bei Gio und </a:t>
            </a:r>
            <a:r>
              <a:rPr lang="de-DE" sz="1200" b="0" strike="noStrike" spc="-1" dirty="0" err="1">
                <a:solidFill>
                  <a:srgbClr val="000000"/>
                </a:solidFill>
                <a:latin typeface="Arial"/>
              </a:rPr>
              <a:t>Fischi</a:t>
            </a:r>
            <a:r>
              <a:rPr lang="de-DE" sz="1200" b="0" strike="noStrike" spc="-1" dirty="0">
                <a:solidFill>
                  <a:srgbClr val="000000"/>
                </a:solidFill>
                <a:latin typeface="Arial"/>
              </a:rPr>
              <a:t> die IT Security Vorlesung besucht haben, haben die auch Port Scanner und ARP Spoofing erklärt. Eigentlich alter Käse. Können Sie für Ihr wichtiges „</a:t>
            </a:r>
            <a:r>
              <a:rPr lang="de-DE" sz="1200" b="0" strike="noStrike" spc="-1" dirty="0" err="1">
                <a:solidFill>
                  <a:srgbClr val="000000"/>
                </a:solidFill>
                <a:latin typeface="Arial"/>
              </a:rPr>
              <a:t>FlatNix</a:t>
            </a:r>
            <a:r>
              <a:rPr lang="de-DE" sz="1200" b="0" strike="noStrike" spc="-1" dirty="0">
                <a:solidFill>
                  <a:srgbClr val="000000"/>
                </a:solidFill>
                <a:latin typeface="Arial"/>
              </a:rPr>
              <a:t>“ Produkt erklären, warum die Themen noch eine Rolle spielen könnten?</a:t>
            </a:r>
            <a:endParaRPr lang="de-DE" sz="1200" b="0" strike="noStrike" spc="-1" dirty="0">
              <a:latin typeface="Arial"/>
            </a:endParaRPr>
          </a:p>
          <a:p>
            <a:pPr marL="457200" indent="-457200">
              <a:lnSpc>
                <a:spcPct val="100000"/>
              </a:lnSpc>
              <a:spcBef>
                <a:spcPts val="241"/>
              </a:spcBef>
              <a:buClr>
                <a:srgbClr val="000000"/>
              </a:buClr>
              <a:buFont typeface="StarSymbol"/>
              <a:buAutoNum type="alphaUcParenR"/>
            </a:pPr>
            <a:r>
              <a:rPr lang="de-DE" sz="1200" b="0" strike="noStrike" spc="-1" dirty="0">
                <a:latin typeface="Arial"/>
              </a:rPr>
              <a:t>Sie möchten verhindern, dass ein neidischer Wettbewerber Ihren Dienst durch eine DDoS Attacke stört. Welche Möglichkeiten haben Sie sich davor zu schützen? Welche davon würden Sie Ihrem Chef empfehlen umzusetzen? Bitte mit Begründung.</a:t>
            </a:r>
          </a:p>
          <a:p>
            <a:pPr marL="457200" indent="-457200">
              <a:lnSpc>
                <a:spcPct val="100000"/>
              </a:lnSpc>
              <a:spcBef>
                <a:spcPts val="241"/>
              </a:spcBef>
              <a:buClr>
                <a:srgbClr val="000000"/>
              </a:buClr>
              <a:buFont typeface="StarSymbol"/>
              <a:buAutoNum type="alphaUcParenR"/>
            </a:pPr>
            <a:r>
              <a:rPr lang="de-DE" sz="1200" b="0" strike="noStrike" spc="-1" dirty="0">
                <a:solidFill>
                  <a:srgbClr val="000000"/>
                </a:solidFill>
                <a:latin typeface="Arial"/>
              </a:rPr>
              <a:t>Identitäten spielen bei der Sicherheit eine große Rolle. Welche Identitäten auf welchen (Protokoll-) Ebenen kennen Sie bei einem öffentlichen Web-Server? Nennen Sie jeweils eine Möglichkeit, diese zu </a:t>
            </a:r>
            <a:r>
              <a:rPr lang="de-DE" sz="1200" spc="-1" dirty="0">
                <a:solidFill>
                  <a:srgbClr val="000000"/>
                </a:solidFill>
                <a:latin typeface="Arial"/>
              </a:rPr>
              <a:t>s</a:t>
            </a:r>
            <a:r>
              <a:rPr lang="de-DE" sz="1200" b="0" strike="noStrike" spc="-1">
                <a:solidFill>
                  <a:srgbClr val="000000"/>
                </a:solidFill>
                <a:latin typeface="Arial"/>
              </a:rPr>
              <a:t>poofen</a:t>
            </a:r>
            <a:r>
              <a:rPr lang="de-DE" sz="1200" b="0" strike="noStrike" spc="-1" dirty="0">
                <a:solidFill>
                  <a:srgbClr val="000000"/>
                </a:solidFill>
                <a:latin typeface="Arial"/>
              </a:rPr>
              <a:t> und beschreiben Sie im Sinne eines </a:t>
            </a:r>
            <a:r>
              <a:rPr lang="de-DE" sz="1200" b="0" strike="noStrike" spc="-1" dirty="0" err="1">
                <a:solidFill>
                  <a:srgbClr val="000000"/>
                </a:solidFill>
                <a:latin typeface="Arial"/>
              </a:rPr>
              <a:t>Threat</a:t>
            </a:r>
            <a:r>
              <a:rPr lang="de-DE" sz="1200" b="0" strike="noStrike" spc="-1" dirty="0">
                <a:solidFill>
                  <a:srgbClr val="000000"/>
                </a:solidFill>
                <a:latin typeface="Arial"/>
              </a:rPr>
              <a:t> Models welche Maßnahmen Sie empfehlen würden um diese Angriffe jeweils zu verhindern. </a:t>
            </a:r>
            <a:endParaRPr lang="de-DE" sz="1200" b="0" strike="noStrike" spc="-1" dirty="0">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997</Words>
  <Application>Microsoft Office PowerPoint</Application>
  <PresentationFormat>Bildschirmpräsentation (4:3)</PresentationFormat>
  <Paragraphs>55</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3</vt:i4>
      </vt:variant>
    </vt:vector>
  </HeadingPairs>
  <TitlesOfParts>
    <vt:vector size="10" baseType="lpstr">
      <vt:lpstr>Arial</vt:lpstr>
      <vt:lpstr>Courier New</vt:lpstr>
      <vt:lpstr>StarSymbol</vt:lpstr>
      <vt:lpstr>Symbol</vt:lpstr>
      <vt:lpstr>Wingdings</vt:lpstr>
      <vt:lpstr>Office Theme</vt:lpstr>
      <vt:lpstr>Office Theme</vt:lpstr>
      <vt:lpstr>IT Security  Klausur an der Hochschule Karlsruhe – University of Applied Science Sommersemester 2022, Dienstag, 19.07.2022, 11:00 Uhr </vt:lpstr>
      <vt:lpstr>PowerPoint-Präsentation</vt:lpstr>
      <vt:lpstr>PowerPoint-Präsentation</vt:lpstr>
    </vt:vector>
  </TitlesOfParts>
  <Company>HiLAN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subject/>
  <dc:creator>Georg Magschok</dc:creator>
  <dc:description/>
  <cp:lastModifiedBy>Georg Magschok</cp:lastModifiedBy>
  <cp:revision>886</cp:revision>
  <cp:lastPrinted>2022-07-19T07:10:16Z</cp:lastPrinted>
  <dcterms:created xsi:type="dcterms:W3CDTF">1999-06-08T13:15:35Z</dcterms:created>
  <dcterms:modified xsi:type="dcterms:W3CDTF">2022-07-19T07:20:43Z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Bildschirmpräsentation (4:3)</vt:lpwstr>
  </property>
  <property fmtid="{D5CDD505-2E9C-101B-9397-08002B2CF9AE}" pid="3" name="Slides">
    <vt:i4>3</vt:i4>
  </property>
</Properties>
</file>