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6797675" cy="9926638"/>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varScale="1">
        <p:scale>
          <a:sx n="131" d="100"/>
          <a:sy n="131" d="100"/>
        </p:scale>
        <p:origin x="3714" y="13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IT Security </a:t>
            </a:r>
            <a:br>
              <a:rPr lang="de-DE" sz="2000" dirty="0" smtClean="0"/>
            </a:br>
            <a:r>
              <a:rPr lang="de-DE" sz="1000" dirty="0" smtClean="0"/>
              <a:t>Klausur an der Hochschule Karlsruhe - Technik und Wirtschaft Sommersemester 2020, Mittwoch, 22.07.2020, 14:00 Uhr </a:t>
            </a:r>
          </a:p>
        </p:txBody>
      </p:sp>
      <p:sp>
        <p:nvSpPr>
          <p:cNvPr id="1028" name="Rectangle 3"/>
          <p:cNvSpPr>
            <a:spLocks noGrp="1" noChangeArrowheads="1"/>
          </p:cNvSpPr>
          <p:nvPr>
            <p:ph type="subTitle" idx="1"/>
          </p:nvPr>
        </p:nvSpPr>
        <p:spPr>
          <a:xfrm>
            <a:off x="381000" y="1370013"/>
            <a:ext cx="6019800" cy="825724"/>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a:t>
            </a:r>
            <a:r>
              <a:rPr lang="de-DE" sz="1000" dirty="0" smtClean="0">
                <a:solidFill>
                  <a:schemeClr val="tx2"/>
                </a:solidFill>
              </a:rPr>
              <a:t>10 </a:t>
            </a:r>
            <a:r>
              <a:rPr lang="de-DE" sz="1000" dirty="0">
                <a:solidFill>
                  <a:schemeClr val="tx2"/>
                </a:solidFill>
              </a:rPr>
              <a:t>Punkte</a:t>
            </a:r>
            <a:endParaRPr lang="de-DE" sz="2000" dirty="0">
              <a:solidFill>
                <a:schemeClr val="tx2"/>
              </a:solidFill>
            </a:endParaRPr>
          </a:p>
        </p:txBody>
      </p:sp>
      <p:sp>
        <p:nvSpPr>
          <p:cNvPr id="1030" name="Rectangle 9"/>
          <p:cNvSpPr>
            <a:spLocks noChangeArrowheads="1"/>
          </p:cNvSpPr>
          <p:nvPr/>
        </p:nvSpPr>
        <p:spPr bwMode="auto">
          <a:xfrm>
            <a:off x="404664" y="4890397"/>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)__/8   </a:t>
            </a:r>
            <a:r>
              <a:rPr lang="de-DE" sz="1000" dirty="0">
                <a:solidFill>
                  <a:schemeClr val="tx2"/>
                </a:solidFill>
              </a:rPr>
              <a:t>B</a:t>
            </a:r>
            <a:r>
              <a:rPr lang="de-DE" sz="1000" dirty="0" smtClean="0">
                <a:solidFill>
                  <a:schemeClr val="tx2"/>
                </a:solidFill>
              </a:rPr>
              <a:t>)__/8   C)__/6   D)__/8   			__/30 </a:t>
            </a:r>
            <a:r>
              <a:rPr lang="de-DE" sz="1000" dirty="0">
                <a:solidFill>
                  <a:schemeClr val="tx2"/>
                </a:solidFill>
              </a:rPr>
              <a:t>Punkte</a:t>
            </a:r>
          </a:p>
        </p:txBody>
      </p:sp>
      <p:sp>
        <p:nvSpPr>
          <p:cNvPr id="1033" name="Text Box 22"/>
          <p:cNvSpPr txBox="1">
            <a:spLocks noChangeArrowheads="1"/>
          </p:cNvSpPr>
          <p:nvPr/>
        </p:nvSpPr>
        <p:spPr bwMode="auto">
          <a:xfrm>
            <a:off x="404664" y="5452236"/>
            <a:ext cx="6096000" cy="3342453"/>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Der Chefentwickler der </a:t>
            </a:r>
            <a:r>
              <a:rPr lang="de-DE" sz="1200" dirty="0" err="1" smtClean="0"/>
              <a:t>Videoconferencing</a:t>
            </a:r>
            <a:r>
              <a:rPr lang="de-DE" sz="1200" dirty="0" smtClean="0"/>
              <a:t>-Lösung </a:t>
            </a:r>
            <a:r>
              <a:rPr lang="de-DE" sz="1200" dirty="0"/>
              <a:t>stellt Ungereimtheiten im Lastenheft fest. </a:t>
            </a:r>
            <a:r>
              <a:rPr lang="de-DE" sz="1200" dirty="0" err="1"/>
              <a:t>Safety</a:t>
            </a:r>
            <a:r>
              <a:rPr lang="de-DE" sz="1200" dirty="0"/>
              <a:t> und Security werden darin synonym verwendet. Erklären Sie weshalb das nicht korrekt ist. Nennen Sie jeweils 2 Beispiele für Security- sowie </a:t>
            </a:r>
            <a:r>
              <a:rPr lang="de-DE" sz="1200" dirty="0" err="1"/>
              <a:t>Safetymaßnahmen</a:t>
            </a:r>
            <a:r>
              <a:rPr lang="de-DE" sz="1200" dirty="0"/>
              <a:t>. </a:t>
            </a:r>
            <a:r>
              <a:rPr lang="de-DE" sz="1200" dirty="0"/>
              <a:t>Müsste es bei den Anforderungen zu Ihrem „Boom“ Dienst eher um </a:t>
            </a:r>
            <a:r>
              <a:rPr lang="de-DE" sz="1200" dirty="0" err="1"/>
              <a:t>Safety</a:t>
            </a:r>
            <a:r>
              <a:rPr lang="de-DE" sz="1200" dirty="0"/>
              <a:t> oder Security gehen? Begründen Sie Ihre Wahl! </a:t>
            </a:r>
            <a:endParaRPr lang="de-DE" sz="1200" dirty="0"/>
          </a:p>
          <a:p>
            <a:pPr marL="457200" indent="-457200" defTabSz="762000">
              <a:buFontTx/>
              <a:buAutoNum type="alphaUcParenR"/>
            </a:pPr>
            <a:r>
              <a:rPr lang="de-DE" sz="1200" dirty="0" smtClean="0"/>
              <a:t>Um auch wirklich sicher zu gehen, dass die Audio- und Videoströme beim Nutzer ankommen, bauen Sie redundante Cloud-Infrastrukturen in Europa, Asien und den USA auf. Mindestens eine davon muss funktionieren, damit  die Menschen kommunizieren können. Jede Cloud-Infrastruktur hat eine Ausfallwahrscheinlichkeit von 50%. Außerdem darf kein Hacker-Angriff passieren, falls ein Hacker-Angriff passiert, zerstört er alle drei – die Wahrscheinlichkeit dass ein Hacker </a:t>
            </a:r>
            <a:r>
              <a:rPr lang="de-DE" sz="1200" dirty="0"/>
              <a:t>E</a:t>
            </a:r>
            <a:r>
              <a:rPr lang="de-DE" sz="1200" dirty="0"/>
              <a:t>rfolg hat </a:t>
            </a:r>
            <a:r>
              <a:rPr lang="de-DE" sz="1200" dirty="0" smtClean="0"/>
              <a:t>ist 80%.</a:t>
            </a:r>
            <a:br>
              <a:rPr lang="de-DE" sz="1200" dirty="0" smtClean="0"/>
            </a:br>
            <a:r>
              <a:rPr lang="de-DE" sz="1200" dirty="0" smtClean="0"/>
              <a:t>Wie groß ist die Verfügbarkeit Ihres weltumspannenden Videokonferenzsystems?</a:t>
            </a:r>
          </a:p>
          <a:p>
            <a:pPr marL="457200" indent="-457200" defTabSz="762000">
              <a:buFontTx/>
              <a:buAutoNum type="alphaUcParenR"/>
            </a:pPr>
            <a:r>
              <a:rPr lang="de-DE" sz="1200" dirty="0" smtClean="0"/>
              <a:t>Welche Verfügbarkeit hätte Ihre Systemlandschaft wenn eine weitere redundante </a:t>
            </a:r>
            <a:r>
              <a:rPr lang="de-DE" sz="1200" dirty="0" smtClean="0"/>
              <a:t>„Boom“ Infrastruktur </a:t>
            </a:r>
            <a:r>
              <a:rPr lang="de-DE" sz="1200" dirty="0" smtClean="0"/>
              <a:t>in Australien aufgebaut würde?</a:t>
            </a:r>
          </a:p>
          <a:p>
            <a:pPr marL="457200" indent="-457200" defTabSz="762000">
              <a:buFontTx/>
              <a:buAutoNum type="alphaUcParenR"/>
            </a:pPr>
            <a:endParaRPr lang="de-DE" sz="1200" dirty="0" smtClean="0"/>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 Box 21"/>
          <p:cNvSpPr txBox="1">
            <a:spLocks noChangeArrowheads="1"/>
          </p:cNvSpPr>
          <p:nvPr/>
        </p:nvSpPr>
        <p:spPr bwMode="auto">
          <a:xfrm>
            <a:off x="381000" y="3065463"/>
            <a:ext cx="6019800" cy="1680460"/>
          </a:xfrm>
          <a:prstGeom prst="rect">
            <a:avLst/>
          </a:prstGeom>
          <a:noFill/>
          <a:ln w="25400">
            <a:noFill/>
            <a:miter lim="800000"/>
            <a:headEnd/>
            <a:tailEnd/>
          </a:ln>
        </p:spPr>
        <p:txBody>
          <a:bodyPr>
            <a:spAutoFit/>
          </a:bodyPr>
          <a:lstStyle/>
          <a:p>
            <a:pPr defTabSz="762000">
              <a:buNone/>
            </a:pPr>
            <a:r>
              <a:rPr lang="de-DE" sz="1200" dirty="0" smtClean="0"/>
              <a:t>Sie haben erkannt, dass es in unserer Zeit wichtig ist, auch per digitaler Videokonferenz kommunizieren zu können und planen, den neuen Dienst „Boom“ an den Start zu bringen, um die Menschen einander näher zu bringen.</a:t>
            </a:r>
          </a:p>
          <a:p>
            <a:pPr defTabSz="762000">
              <a:buNone/>
            </a:pPr>
            <a:r>
              <a:rPr lang="de-DE" sz="1200" dirty="0" smtClean="0"/>
              <a:t>Dazu ist natürlich einiges an Security-Wissen erforderlich, schreiben Sie zunächst ein Glossar mit kurzen Erklärungen für die folgenden Begriffe aus dem Themenbereich:</a:t>
            </a:r>
          </a:p>
          <a:p>
            <a:pPr defTabSz="762000">
              <a:buNone/>
            </a:pPr>
            <a:endParaRPr lang="de-DE" sz="1200" dirty="0" smtClean="0"/>
          </a:p>
          <a:p>
            <a:pPr defTabSz="762000">
              <a:buNone/>
            </a:pPr>
            <a:r>
              <a:rPr lang="de-DE" sz="1200" dirty="0" smtClean="0"/>
              <a:t>Insel, NOP-Rutsche, USV, Rechtsverbindlichkeit, </a:t>
            </a:r>
            <a:r>
              <a:rPr lang="de-DE" sz="1200" dirty="0" err="1" smtClean="0"/>
              <a:t>Stateful</a:t>
            </a:r>
            <a:r>
              <a:rPr lang="de-DE" sz="1200" dirty="0" smtClean="0"/>
              <a:t> </a:t>
            </a:r>
            <a:r>
              <a:rPr lang="de-DE" sz="1200" dirty="0" err="1" smtClean="0"/>
              <a:t>Inspection</a:t>
            </a:r>
            <a:r>
              <a:rPr lang="de-DE" sz="1200" dirty="0" smtClean="0"/>
              <a:t>, </a:t>
            </a:r>
            <a:r>
              <a:rPr lang="de-DE" sz="1200" dirty="0" err="1" smtClean="0"/>
              <a:t>Threat</a:t>
            </a:r>
            <a:r>
              <a:rPr lang="de-DE" sz="1200" dirty="0" smtClean="0"/>
              <a:t> Model,</a:t>
            </a:r>
            <a:br>
              <a:rPr lang="de-DE" sz="1200" dirty="0" smtClean="0"/>
            </a:br>
            <a:r>
              <a:rPr lang="de-DE" sz="1200" dirty="0" smtClean="0"/>
              <a:t>Wurm, XSRF, ISO 27001, Shell Code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242592"/>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)__/5   </a:t>
            </a:r>
            <a:r>
              <a:rPr lang="de-DE" sz="1000" dirty="0" smtClean="0">
                <a:solidFill>
                  <a:schemeClr val="tx2"/>
                </a:solidFill>
              </a:rPr>
              <a:t>B</a:t>
            </a:r>
            <a:r>
              <a:rPr lang="de-DE" sz="1000" dirty="0" smtClean="0">
                <a:solidFill>
                  <a:schemeClr val="tx2"/>
                </a:solidFill>
              </a:rPr>
              <a:t>)__/5   </a:t>
            </a:r>
            <a:r>
              <a:rPr lang="de-DE" sz="1000" dirty="0" smtClean="0">
                <a:solidFill>
                  <a:schemeClr val="tx2"/>
                </a:solidFill>
              </a:rPr>
              <a:t>C</a:t>
            </a:r>
            <a:r>
              <a:rPr lang="de-DE" sz="1000" dirty="0" smtClean="0">
                <a:solidFill>
                  <a:schemeClr val="tx2"/>
                </a:solidFill>
              </a:rPr>
              <a:t>)__/</a:t>
            </a:r>
            <a:r>
              <a:rPr lang="de-DE" sz="1000" dirty="0">
                <a:solidFill>
                  <a:schemeClr val="tx2"/>
                </a:solidFill>
              </a:rPr>
              <a:t>5</a:t>
            </a:r>
            <a:r>
              <a:rPr lang="de-DE" sz="1000" dirty="0" smtClean="0">
                <a:solidFill>
                  <a:schemeClr val="tx2"/>
                </a:solidFill>
              </a:rPr>
              <a:t>   </a:t>
            </a:r>
            <a:r>
              <a:rPr lang="de-DE" sz="1000" dirty="0" smtClean="0">
                <a:solidFill>
                  <a:schemeClr val="tx2"/>
                </a:solidFill>
              </a:rPr>
              <a:t>D)__/5   E</a:t>
            </a:r>
            <a:r>
              <a:rPr lang="de-DE" sz="1000" dirty="0" smtClean="0">
                <a:solidFill>
                  <a:schemeClr val="tx2"/>
                </a:solidFill>
              </a:rPr>
              <a:t>)__/5   </a:t>
            </a:r>
            <a:r>
              <a:rPr lang="de-DE" sz="1000" dirty="0" smtClean="0">
                <a:solidFill>
                  <a:schemeClr val="tx2"/>
                </a:solidFill>
              </a:rPr>
              <a:t>F)__/7   G</a:t>
            </a:r>
            <a:r>
              <a:rPr lang="de-DE" sz="1000" dirty="0" smtClean="0">
                <a:solidFill>
                  <a:schemeClr val="tx2"/>
                </a:solidFill>
              </a:rPr>
              <a:t>)__/6   </a:t>
            </a:r>
            <a:r>
              <a:rPr lang="de-DE" sz="1000" smtClean="0">
                <a:solidFill>
                  <a:schemeClr val="tx2"/>
                </a:solidFill>
              </a:rPr>
              <a:t>H</a:t>
            </a:r>
            <a:r>
              <a:rPr lang="de-DE" sz="1000" smtClean="0">
                <a:solidFill>
                  <a:schemeClr val="tx2"/>
                </a:solidFill>
              </a:rPr>
              <a:t>)__/</a:t>
            </a:r>
            <a:r>
              <a:rPr lang="de-DE" sz="1000" dirty="0" smtClean="0">
                <a:solidFill>
                  <a:schemeClr val="tx2"/>
                </a:solidFill>
              </a:rPr>
              <a:t>9</a:t>
            </a:r>
            <a:r>
              <a:rPr lang="de-DE" sz="1000" smtClean="0">
                <a:solidFill>
                  <a:schemeClr val="tx2"/>
                </a:solidFill>
              </a:rPr>
              <a:t>  </a:t>
            </a:r>
            <a:r>
              <a:rPr lang="de-DE" sz="1000" dirty="0" smtClean="0">
                <a:solidFill>
                  <a:schemeClr val="tx2"/>
                </a:solidFill>
              </a:rPr>
              <a:t>I)__/8  J)__/5     __/</a:t>
            </a:r>
            <a:r>
              <a:rPr lang="de-DE" sz="1000" dirty="0" smtClean="0">
                <a:solidFill>
                  <a:schemeClr val="tx2"/>
                </a:solidFill>
              </a:rPr>
              <a:t>60 </a:t>
            </a:r>
            <a:r>
              <a:rPr lang="de-DE" sz="1000" dirty="0">
                <a:solidFill>
                  <a:schemeClr val="tx2"/>
                </a:solidFill>
              </a:rPr>
              <a:t>Punkte</a:t>
            </a:r>
          </a:p>
        </p:txBody>
      </p:sp>
      <p:sp>
        <p:nvSpPr>
          <p:cNvPr id="5" name="Text Box 22"/>
          <p:cNvSpPr txBox="1">
            <a:spLocks noChangeArrowheads="1"/>
          </p:cNvSpPr>
          <p:nvPr/>
        </p:nvSpPr>
        <p:spPr bwMode="auto">
          <a:xfrm>
            <a:off x="332656" y="2975854"/>
            <a:ext cx="6096000" cy="5262979"/>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Software, die </a:t>
            </a:r>
            <a:r>
              <a:rPr lang="de-DE" sz="1200" dirty="0" smtClean="0"/>
              <a:t>für das Videokonferenzsystem </a:t>
            </a:r>
            <a:r>
              <a:rPr lang="de-DE" sz="1200" dirty="0"/>
              <a:t>notwendig ist, entsteht in einem Entwicklungsprozess den man in verschiede Phasen unterteilen kann. Ordnen sie die SSDLC Aktivitäten der richtigen Phase zu: </a:t>
            </a:r>
            <a:br>
              <a:rPr lang="de-DE" sz="1200" dirty="0"/>
            </a:br>
            <a:r>
              <a:rPr lang="de-DE" sz="1200" dirty="0">
                <a:latin typeface="Courier New" panose="02070309020205020404" pitchFamily="49" charset="0"/>
                <a:cs typeface="Courier New" panose="02070309020205020404" pitchFamily="49" charset="0"/>
              </a:rPr>
              <a:t>Anforderungsphase		</a:t>
            </a:r>
            <a:r>
              <a:rPr lang="de-DE" sz="1200" dirty="0" err="1">
                <a:latin typeface="Courier New" panose="02070309020205020404" pitchFamily="49" charset="0"/>
                <a:cs typeface="Courier New" panose="02070309020205020404" pitchFamily="49" charset="0"/>
              </a:rPr>
              <a:t>Fuzzing</a:t>
            </a:r>
            <a:r>
              <a:rPr lang="de-DE" sz="1200" dirty="0">
                <a:latin typeface="Courier New" panose="02070309020205020404" pitchFamily="49" charset="0"/>
                <a:cs typeface="Courier New" panose="02070309020205020404" pitchFamily="49" charset="0"/>
              </a:rPr>
              <a:t> Tests</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Entwurfsphase		</a:t>
            </a:r>
            <a:r>
              <a:rPr lang="de-DE" sz="1200" dirty="0" smtClean="0">
                <a:latin typeface="Courier New" panose="02070309020205020404" pitchFamily="49" charset="0"/>
                <a:cs typeface="Courier New" panose="02070309020205020404" pitchFamily="49" charset="0"/>
              </a:rPr>
              <a:t>Bedrohungsmodellierung</a:t>
            </a:r>
            <a:r>
              <a:rPr lang="de-DE" sz="1200" dirty="0">
                <a:latin typeface="Courier New" panose="02070309020205020404" pitchFamily="49" charset="0"/>
                <a:cs typeface="Courier New" panose="02070309020205020404" pitchFamily="49" charset="0"/>
              </a:rPr>
              <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Entwicklungsphase		Reaktionsplan</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Überprüfungsphase		Risikobewertung</a:t>
            </a:r>
            <a:br>
              <a:rPr lang="de-DE" sz="1200" dirty="0">
                <a:latin typeface="Courier New" panose="02070309020205020404" pitchFamily="49" charset="0"/>
                <a:cs typeface="Courier New" panose="02070309020205020404" pitchFamily="49" charset="0"/>
              </a:rPr>
            </a:br>
            <a:r>
              <a:rPr lang="de-DE" sz="1200" dirty="0" err="1">
                <a:latin typeface="Courier New" panose="02070309020205020404" pitchFamily="49" charset="0"/>
                <a:cs typeface="Courier New" panose="02070309020205020404" pitchFamily="49" charset="0"/>
              </a:rPr>
              <a:t>Deploymentphase</a:t>
            </a:r>
            <a:r>
              <a:rPr lang="de-DE" sz="1200" dirty="0">
                <a:latin typeface="Courier New" panose="02070309020205020404" pitchFamily="49" charset="0"/>
                <a:cs typeface="Courier New" panose="02070309020205020404" pitchFamily="49" charset="0"/>
              </a:rPr>
              <a:t>		Statische Code </a:t>
            </a:r>
            <a:r>
              <a:rPr lang="de-DE" sz="1200" dirty="0" smtClean="0">
                <a:latin typeface="Courier New" panose="02070309020205020404" pitchFamily="49" charset="0"/>
                <a:cs typeface="Courier New" panose="02070309020205020404" pitchFamily="49" charset="0"/>
              </a:rPr>
              <a:t>Analyse</a:t>
            </a:r>
          </a:p>
          <a:p>
            <a:pPr marL="457200" indent="-457200" defTabSz="762000">
              <a:buFontTx/>
              <a:buAutoNum type="alphaUcParenR"/>
            </a:pPr>
            <a:r>
              <a:rPr lang="de-DE" sz="1200" dirty="0" smtClean="0"/>
              <a:t>Neben </a:t>
            </a:r>
            <a:r>
              <a:rPr lang="de-DE" sz="1200" dirty="0"/>
              <a:t>technischen Maßnahmen sind auch Regeln ein wichtiger Mechanismus, um Security zu stärken. Entwerfen Sie eine </a:t>
            </a:r>
            <a:r>
              <a:rPr lang="de-DE" sz="1200" dirty="0" err="1"/>
              <a:t>Policy</a:t>
            </a:r>
            <a:r>
              <a:rPr lang="de-DE" sz="1200" dirty="0"/>
              <a:t> (min. 5 Regeln) für </a:t>
            </a:r>
            <a:r>
              <a:rPr lang="de-DE" sz="1200" dirty="0" smtClean="0"/>
              <a:t>Admins, </a:t>
            </a:r>
            <a:r>
              <a:rPr lang="de-DE" sz="1200" dirty="0"/>
              <a:t>die zu Wartungsarbeiten </a:t>
            </a:r>
            <a:r>
              <a:rPr lang="de-DE" sz="1200" dirty="0" smtClean="0"/>
              <a:t>in Ihr </a:t>
            </a:r>
            <a:r>
              <a:rPr lang="de-DE" sz="1200" dirty="0"/>
              <a:t>RZ müssen</a:t>
            </a:r>
            <a:r>
              <a:rPr lang="de-DE" sz="1200" dirty="0" smtClean="0"/>
              <a:t>.</a:t>
            </a:r>
          </a:p>
          <a:p>
            <a:pPr marL="457200" indent="-457200" defTabSz="762000">
              <a:buFontTx/>
              <a:buAutoNum type="alphaUcParenR"/>
            </a:pPr>
            <a:r>
              <a:rPr lang="de-DE" sz="1200" dirty="0"/>
              <a:t>Bei der Anbindung Ihrer </a:t>
            </a:r>
            <a:r>
              <a:rPr lang="de-DE" sz="1200" dirty="0" smtClean="0"/>
              <a:t>Entwicklungsclients </a:t>
            </a:r>
            <a:r>
              <a:rPr lang="de-DE" sz="1200" dirty="0"/>
              <a:t>verwenden Sie unter anderem NAT mit folgendem </a:t>
            </a:r>
            <a:r>
              <a:rPr lang="de-DE" sz="1200" dirty="0" smtClean="0"/>
              <a:t>Setup:</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Die </a:t>
            </a:r>
            <a:r>
              <a:rPr lang="de-DE" sz="1200" dirty="0"/>
              <a:t>Workstation soll zum </a:t>
            </a:r>
            <a:r>
              <a:rPr lang="de-DE" sz="1200" dirty="0" smtClean="0"/>
              <a:t>Video-Server </a:t>
            </a:r>
            <a:r>
              <a:rPr lang="de-DE" sz="1200" dirty="0"/>
              <a:t>zwei HTTPS-Verbindungen aufmachen. Füllen Sie die folgende </a:t>
            </a:r>
            <a:r>
              <a:rPr lang="de-DE" sz="1200" dirty="0" err="1"/>
              <a:t>Masquerading</a:t>
            </a:r>
            <a:r>
              <a:rPr lang="de-DE" sz="1200" dirty="0"/>
              <a:t>-Tabelle mit den dann </a:t>
            </a:r>
            <a:r>
              <a:rPr lang="de-DE" sz="1200" dirty="0" err="1"/>
              <a:t>vorzufindenen</a:t>
            </a:r>
            <a:r>
              <a:rPr lang="de-DE" sz="1200" dirty="0"/>
              <a:t> Inhalten</a:t>
            </a:r>
            <a:r>
              <a:rPr lang="de-DE" sz="1200" dirty="0" smtClean="0"/>
              <a:t>:</a:t>
            </a:r>
          </a:p>
          <a:p>
            <a:pPr defTabSz="762000">
              <a:buNone/>
            </a:pPr>
            <a:endParaRPr lang="de-DE" sz="1200" dirty="0" smtClean="0"/>
          </a:p>
          <a:p>
            <a:pPr marL="457200" indent="-457200" defTabSz="762000">
              <a:buFontTx/>
              <a:buAutoNum type="alphaUcParenR"/>
            </a:pPr>
            <a:endParaRPr lang="de-DE" sz="1200" dirty="0"/>
          </a:p>
          <a:p>
            <a:pPr defTabSz="762000">
              <a:buNone/>
            </a:pPr>
            <a:r>
              <a:rPr lang="de-DE" sz="1200" dirty="0" smtClean="0"/>
              <a:t/>
            </a:r>
            <a:br>
              <a:rPr lang="de-DE" sz="1200" dirty="0" smtClean="0"/>
            </a:br>
            <a:endParaRPr lang="de-DE" sz="1200" dirty="0"/>
          </a:p>
        </p:txBody>
      </p:sp>
      <p:sp>
        <p:nvSpPr>
          <p:cNvPr id="6" name="Text Box 22"/>
          <p:cNvSpPr txBox="1">
            <a:spLocks noChangeArrowheads="1"/>
          </p:cNvSpPr>
          <p:nvPr/>
        </p:nvSpPr>
        <p:spPr bwMode="auto">
          <a:xfrm>
            <a:off x="332656" y="899592"/>
            <a:ext cx="6096000" cy="1015663"/>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4"/>
            </a:pPr>
            <a:r>
              <a:rPr lang="de-DE" sz="1200" dirty="0" smtClean="0"/>
              <a:t>Welches </a:t>
            </a:r>
            <a:r>
              <a:rPr lang="de-DE" sz="1200" dirty="0"/>
              <a:t>bzw. welche Schutzziel(e) werden mit der Umsetzung der untenstehenden Maßnahmen jeweils verfolgt (Hinweis: lässt sich gut in einer Tabelle darstellen)? </a:t>
            </a:r>
            <a:br>
              <a:rPr lang="de-DE" sz="1200" dirty="0"/>
            </a:br>
            <a:r>
              <a:rPr lang="de-DE" sz="1200" dirty="0"/>
              <a:t>Verschlüsselung, 4-Augen Prinzip, RAID</a:t>
            </a:r>
            <a:r>
              <a:rPr lang="de-DE" sz="1200" dirty="0" smtClean="0"/>
              <a:t>, </a:t>
            </a:r>
            <a:r>
              <a:rPr lang="de-DE" sz="1200" dirty="0"/>
              <a:t>Australisches RZ, </a:t>
            </a:r>
            <a:r>
              <a:rPr lang="de-DE" sz="1200" dirty="0"/>
              <a:t>Paketfilter, Archivsystem, Zugangskontrolle zum </a:t>
            </a:r>
            <a:r>
              <a:rPr lang="de-DE" sz="1200" dirty="0" smtClean="0"/>
              <a:t>RZ, Digitale Signatur</a:t>
            </a:r>
          </a:p>
        </p:txBody>
      </p:sp>
      <p:cxnSp>
        <p:nvCxnSpPr>
          <p:cNvPr id="7" name="Gerade Verbindung 7"/>
          <p:cNvCxnSpPr/>
          <p:nvPr/>
        </p:nvCxnSpPr>
        <p:spPr>
          <a:xfrm>
            <a:off x="1201489" y="6254179"/>
            <a:ext cx="4613250" cy="16669"/>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 name="Gruppieren 11"/>
          <p:cNvGrpSpPr>
            <a:grpSpLocks/>
          </p:cNvGrpSpPr>
          <p:nvPr/>
        </p:nvGrpSpPr>
        <p:grpSpPr bwMode="auto">
          <a:xfrm>
            <a:off x="2636912" y="5978819"/>
            <a:ext cx="576064" cy="576064"/>
            <a:chOff x="3286116" y="1714488"/>
            <a:chExt cx="900000" cy="900000"/>
          </a:xfrm>
        </p:grpSpPr>
        <p:sp>
          <p:nvSpPr>
            <p:cNvPr id="9" name="Abgerundetes Rechteck 8"/>
            <p:cNvSpPr/>
            <p:nvPr/>
          </p:nvSpPr>
          <p:spPr>
            <a:xfrm>
              <a:off x="3286116" y="1714488"/>
              <a:ext cx="900000" cy="900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0" name="Pfeil in vier Richtungen 9"/>
            <p:cNvSpPr/>
            <p:nvPr/>
          </p:nvSpPr>
          <p:spPr>
            <a:xfrm>
              <a:off x="3357545" y="1785916"/>
              <a:ext cx="720635" cy="720635"/>
            </a:xfrm>
            <a:prstGeom prst="quadArrow">
              <a:avLst>
                <a:gd name="adj1" fmla="val 13665"/>
                <a:gd name="adj2" fmla="val 22500"/>
                <a:gd name="adj3" fmla="val 2250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de-DE">
                <a:latin typeface="Arial" pitchFamily="34" charset="0"/>
                <a:cs typeface="Arial" pitchFamily="34" charset="0"/>
              </a:endParaRPr>
            </a:p>
          </p:txBody>
        </p:sp>
      </p:grpSp>
      <p:pic>
        <p:nvPicPr>
          <p:cNvPr id="11" name="Picture 2" descr="C:\Programme\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33" y="5804123"/>
            <a:ext cx="9096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Dokumente und Einstellungen\fischi\Lokale Einstellungen\Temporary Internet Files\Content.IE5\U5QBOPWN\MCj042479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7" y="5804123"/>
            <a:ext cx="896937"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loud"/>
          <p:cNvSpPr>
            <a:spLocks noChangeAspect="1" noEditPoints="1" noChangeArrowheads="1"/>
          </p:cNvSpPr>
          <p:nvPr/>
        </p:nvSpPr>
        <p:spPr bwMode="auto">
          <a:xfrm>
            <a:off x="3870523" y="5940152"/>
            <a:ext cx="1074405" cy="7200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a:latin typeface="Arial" pitchFamily="34" charset="0"/>
                <a:cs typeface="Arial" pitchFamily="34" charset="0"/>
              </a:rPr>
              <a:t>Internet</a:t>
            </a:r>
          </a:p>
        </p:txBody>
      </p:sp>
      <p:sp>
        <p:nvSpPr>
          <p:cNvPr id="14" name="Textfeld 13"/>
          <p:cNvSpPr txBox="1">
            <a:spLocks noChangeArrowheads="1"/>
          </p:cNvSpPr>
          <p:nvPr/>
        </p:nvSpPr>
        <p:spPr bwMode="auto">
          <a:xfrm>
            <a:off x="812423" y="5437257"/>
            <a:ext cx="9284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10.0.0.3/27</a:t>
            </a:r>
          </a:p>
          <a:p>
            <a:pPr eaLnBrk="1" hangingPunct="1">
              <a:spcBef>
                <a:spcPct val="0"/>
              </a:spcBef>
              <a:buFontTx/>
              <a:buNone/>
            </a:pPr>
            <a:r>
              <a:rPr lang="de-DE" altLang="de-DE" sz="1100" dirty="0" smtClean="0"/>
              <a:t>Workstation</a:t>
            </a:r>
            <a:endParaRPr lang="de-DE" altLang="de-DE" sz="1100" dirty="0"/>
          </a:p>
        </p:txBody>
      </p:sp>
      <p:sp>
        <p:nvSpPr>
          <p:cNvPr id="15" name="Textfeld 14"/>
          <p:cNvSpPr txBox="1">
            <a:spLocks noChangeArrowheads="1"/>
          </p:cNvSpPr>
          <p:nvPr/>
        </p:nvSpPr>
        <p:spPr bwMode="auto">
          <a:xfrm>
            <a:off x="2060848" y="5750550"/>
            <a:ext cx="8883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10.0.0.1/27</a:t>
            </a:r>
            <a:endParaRPr lang="de-DE" altLang="de-DE" sz="1100" dirty="0"/>
          </a:p>
        </p:txBody>
      </p:sp>
      <p:sp>
        <p:nvSpPr>
          <p:cNvPr id="16" name="Textfeld 15"/>
          <p:cNvSpPr txBox="1">
            <a:spLocks noChangeArrowheads="1"/>
          </p:cNvSpPr>
          <p:nvPr/>
        </p:nvSpPr>
        <p:spPr bwMode="auto">
          <a:xfrm>
            <a:off x="2924944" y="5750550"/>
            <a:ext cx="11240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193.196.1.4/31</a:t>
            </a:r>
            <a:endParaRPr lang="de-DE" altLang="de-DE" sz="1100" dirty="0"/>
          </a:p>
        </p:txBody>
      </p:sp>
      <p:sp>
        <p:nvSpPr>
          <p:cNvPr id="17" name="Textfeld 16"/>
          <p:cNvSpPr txBox="1">
            <a:spLocks noChangeArrowheads="1"/>
          </p:cNvSpPr>
          <p:nvPr/>
        </p:nvSpPr>
        <p:spPr bwMode="auto">
          <a:xfrm>
            <a:off x="5382691" y="5437257"/>
            <a:ext cx="100860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1.2.3.4</a:t>
            </a:r>
          </a:p>
          <a:p>
            <a:pPr eaLnBrk="1" hangingPunct="1">
              <a:spcBef>
                <a:spcPct val="0"/>
              </a:spcBef>
              <a:buFontTx/>
              <a:buNone/>
            </a:pPr>
            <a:r>
              <a:rPr lang="de-DE" altLang="de-DE" sz="1100" dirty="0" smtClean="0"/>
              <a:t>Video-Server</a:t>
            </a:r>
            <a:endParaRPr lang="de-DE" altLang="de-DE" sz="1100" dirty="0"/>
          </a:p>
        </p:txBody>
      </p:sp>
      <p:sp>
        <p:nvSpPr>
          <p:cNvPr id="18" name="Cloud"/>
          <p:cNvSpPr>
            <a:spLocks noChangeAspect="1" noEditPoints="1" noChangeArrowheads="1"/>
          </p:cNvSpPr>
          <p:nvPr/>
        </p:nvSpPr>
        <p:spPr bwMode="auto">
          <a:xfrm>
            <a:off x="1772816" y="6012160"/>
            <a:ext cx="752084" cy="50405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smtClean="0">
                <a:latin typeface="Arial" pitchFamily="34" charset="0"/>
                <a:cs typeface="Arial" pitchFamily="34" charset="0"/>
              </a:rPr>
              <a:t>LAN</a:t>
            </a:r>
            <a:endParaRPr lang="de-DE" sz="1200" dirty="0">
              <a:latin typeface="Arial" pitchFamily="34" charset="0"/>
              <a:cs typeface="Arial" pitchFamily="34" charset="0"/>
            </a:endParaRPr>
          </a:p>
        </p:txBody>
      </p:sp>
      <p:sp>
        <p:nvSpPr>
          <p:cNvPr id="19" name="Textfeld 18"/>
          <p:cNvSpPr txBox="1">
            <a:spLocks noChangeArrowheads="1"/>
          </p:cNvSpPr>
          <p:nvPr/>
        </p:nvSpPr>
        <p:spPr bwMode="auto">
          <a:xfrm>
            <a:off x="2564904" y="6542638"/>
            <a:ext cx="756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NAT-GW</a:t>
            </a:r>
            <a:endParaRPr lang="de-DE" altLang="de-DE" sz="1100" dirty="0"/>
          </a:p>
        </p:txBody>
      </p:sp>
      <p:graphicFrame>
        <p:nvGraphicFramePr>
          <p:cNvPr id="20" name="Tabelle 19"/>
          <p:cNvGraphicFramePr>
            <a:graphicFrameLocks noGrp="1"/>
          </p:cNvGraphicFramePr>
          <p:nvPr>
            <p:extLst>
              <p:ext uri="{D42A27DB-BD31-4B8C-83A1-F6EECF244321}">
                <p14:modId xmlns:p14="http://schemas.microsoft.com/office/powerpoint/2010/main" val="4200939304"/>
              </p:ext>
            </p:extLst>
          </p:nvPr>
        </p:nvGraphicFramePr>
        <p:xfrm>
          <a:off x="574572" y="7380312"/>
          <a:ext cx="5734749" cy="1080120"/>
        </p:xfrm>
        <a:graphic>
          <a:graphicData uri="http://schemas.openxmlformats.org/drawingml/2006/table">
            <a:tbl>
              <a:tblPr firstRow="1" bandRow="1">
                <a:tableStyleId>{21E4AEA4-8DFA-4A89-87EB-49C32662AFE0}</a:tableStyleId>
              </a:tblPr>
              <a:tblGrid>
                <a:gridCol w="1080120">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082841">
                  <a:extLst>
                    <a:ext uri="{9D8B030D-6E8A-4147-A177-3AD203B41FA5}">
                      <a16:colId xmlns:a16="http://schemas.microsoft.com/office/drawing/2014/main" val="20002"/>
                    </a:ext>
                  </a:extLst>
                </a:gridCol>
                <a:gridCol w="789367">
                  <a:extLst>
                    <a:ext uri="{9D8B030D-6E8A-4147-A177-3AD203B41FA5}">
                      <a16:colId xmlns:a16="http://schemas.microsoft.com/office/drawing/2014/main" val="20003"/>
                    </a:ext>
                  </a:extLst>
                </a:gridCol>
                <a:gridCol w="1198244">
                  <a:extLst>
                    <a:ext uri="{9D8B030D-6E8A-4147-A177-3AD203B41FA5}">
                      <a16:colId xmlns:a16="http://schemas.microsoft.com/office/drawing/2014/main" val="20004"/>
                    </a:ext>
                  </a:extLst>
                </a:gridCol>
                <a:gridCol w="792089">
                  <a:extLst>
                    <a:ext uri="{9D8B030D-6E8A-4147-A177-3AD203B41FA5}">
                      <a16:colId xmlns:a16="http://schemas.microsoft.com/office/drawing/2014/main" val="20005"/>
                    </a:ext>
                  </a:extLst>
                </a:gridCol>
              </a:tblGrid>
              <a:tr h="216024">
                <a:tc>
                  <a:txBody>
                    <a:bodyPr/>
                    <a:lstStyle/>
                    <a:p>
                      <a:r>
                        <a:rPr lang="de-DE" sz="900" b="1" dirty="0" smtClean="0">
                          <a:latin typeface="Arial" pitchFamily="34" charset="0"/>
                          <a:cs typeface="Arial" pitchFamily="34" charset="0"/>
                        </a:rPr>
                        <a:t>SRC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SRC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PORT</a:t>
                      </a:r>
                      <a:endParaRPr lang="de-DE" sz="900" b="1" dirty="0">
                        <a:latin typeface="Arial" pitchFamily="34" charset="0"/>
                        <a:cs typeface="Arial" pitchFamily="34" charset="0"/>
                      </a:endParaRPr>
                    </a:p>
                  </a:txBody>
                  <a:tcPr marL="91439" marR="91439" marT="45678" marB="45678"/>
                </a:tc>
                <a:extLst>
                  <a:ext uri="{0D108BD9-81ED-4DB2-BD59-A6C34878D82A}">
                    <a16:rowId xmlns:a16="http://schemas.microsoft.com/office/drawing/2014/main" val="10000"/>
                  </a:ext>
                </a:extLst>
              </a:tr>
              <a:tr h="419556">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extLst>
                  <a:ext uri="{0D108BD9-81ED-4DB2-BD59-A6C34878D82A}">
                    <a16:rowId xmlns:a16="http://schemas.microsoft.com/office/drawing/2014/main" val="10001"/>
                  </a:ext>
                </a:extLst>
              </a:tr>
              <a:tr h="432048">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extLst>
                  <a:ext uri="{0D108BD9-81ED-4DB2-BD59-A6C34878D82A}">
                    <a16:rowId xmlns:a16="http://schemas.microsoft.com/office/drawing/2014/main" val="10002"/>
                  </a:ext>
                </a:extLst>
              </a:tr>
            </a:tbl>
          </a:graphicData>
        </a:graphic>
      </p:graphicFrame>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p:cNvSpPr txBox="1">
            <a:spLocks noChangeArrowheads="1"/>
          </p:cNvSpPr>
          <p:nvPr/>
        </p:nvSpPr>
        <p:spPr bwMode="auto">
          <a:xfrm>
            <a:off x="188640" y="251520"/>
            <a:ext cx="6096000" cy="6075509"/>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4"/>
            </a:pPr>
            <a:r>
              <a:rPr lang="de-DE" sz="1200" dirty="0" smtClean="0"/>
              <a:t>Weshalb gilt  NAT (neben dem Einsparen von „echten“ IP Adressen) auch als Sicherheitsmaßnahme? Welche Problematik haben Ihre „Boom“ Clients zu lösen falls sie hinter einem NAT Gateway installiert werden?</a:t>
            </a:r>
          </a:p>
          <a:p>
            <a:pPr marL="457200" indent="-457200" defTabSz="762000">
              <a:buFont typeface="Wingdings" panose="05000000000000000000" pitchFamily="2" charset="2"/>
              <a:buAutoNum type="alphaUcParenR" startAt="4"/>
            </a:pPr>
            <a:r>
              <a:rPr lang="de-DE" sz="1200" dirty="0" smtClean="0"/>
              <a:t>Welche </a:t>
            </a:r>
            <a:r>
              <a:rPr lang="de-DE" sz="1200" dirty="0"/>
              <a:t>Gefahr besteht in folgendem Code-Fragment, und warum?</a:t>
            </a:r>
            <a:br>
              <a:rPr lang="de-DE" sz="1200" dirty="0"/>
            </a:br>
            <a:r>
              <a:rPr lang="de-DE" sz="1200" dirty="0" err="1">
                <a:latin typeface="Courier New" pitchFamily="49" charset="0"/>
                <a:cs typeface="Courier New" pitchFamily="49" charset="0"/>
              </a:rPr>
              <a:t>SavePasswords</a:t>
            </a:r>
            <a:r>
              <a:rPr lang="de-DE" sz="1200" dirty="0">
                <a:latin typeface="Courier New" pitchFamily="49" charset="0"/>
                <a:cs typeface="Courier New" pitchFamily="49" charset="0"/>
              </a:rPr>
              <a:t>(</a:t>
            </a:r>
            <a:r>
              <a:rPr lang="de-DE" sz="1200" dirty="0" err="1">
                <a:latin typeface="Courier New" pitchFamily="49" charset="0"/>
                <a:cs typeface="Courier New" pitchFamily="49" charset="0"/>
              </a:rPr>
              <a:t>char</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pNewPwd</a:t>
            </a:r>
            <a:r>
              <a:rPr lang="de-DE" sz="1200" dirty="0">
                <a:latin typeface="Courier New" pitchFamily="49" charset="0"/>
                <a:cs typeface="Courier New" pitchFamily="49" charset="0"/>
              </a:rPr>
              <a:t>)</a:t>
            </a:r>
            <a:br>
              <a:rPr lang="de-DE" sz="1200" dirty="0">
                <a:latin typeface="Courier New" pitchFamily="49" charset="0"/>
                <a:cs typeface="Courier New" pitchFamily="49" charset="0"/>
              </a:rPr>
            </a:br>
            <a:r>
              <a:rPr lang="de-DE" sz="1200" dirty="0">
                <a:latin typeface="Courier New" pitchFamily="49" charset="0"/>
                <a:cs typeface="Courier New" pitchFamily="49" charset="0"/>
              </a:rPr>
              <a:t>{</a:t>
            </a:r>
            <a:br>
              <a:rPr lang="de-DE" sz="1200" dirty="0">
                <a:latin typeface="Courier New" pitchFamily="49" charset="0"/>
                <a:cs typeface="Courier New" pitchFamily="49" charset="0"/>
              </a:rPr>
            </a:b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unsigned</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int</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counter</a:t>
            </a:r>
            <a:r>
              <a:rPr lang="de-DE" sz="1200" dirty="0">
                <a:latin typeface="Courier New" pitchFamily="49" charset="0"/>
                <a:cs typeface="Courier New" pitchFamily="49" charset="0"/>
              </a:rPr>
              <a:t>;</a:t>
            </a:r>
            <a:br>
              <a:rPr lang="de-DE" sz="1200" dirty="0">
                <a:latin typeface="Courier New" pitchFamily="49" charset="0"/>
                <a:cs typeface="Courier New" pitchFamily="49" charset="0"/>
              </a:rPr>
            </a:b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char</a:t>
            </a:r>
            <a:r>
              <a:rPr lang="de-DE" sz="1200" dirty="0">
                <a:latin typeface="Courier New" pitchFamily="49" charset="0"/>
                <a:cs typeface="Courier New" pitchFamily="49" charset="0"/>
              </a:rPr>
              <a:t> p4PSN[11];</a:t>
            </a:r>
            <a:br>
              <a:rPr lang="de-DE" sz="1200" dirty="0">
                <a:latin typeface="Courier New" pitchFamily="49" charset="0"/>
                <a:cs typeface="Courier New" pitchFamily="49" charset="0"/>
              </a:rPr>
            </a:b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int</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cboom</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cbam</a:t>
            </a: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cbim</a:t>
            </a:r>
            <a:r>
              <a:rPr lang="de-DE" sz="1200" dirty="0">
                <a:latin typeface="Courier New" pitchFamily="49" charset="0"/>
                <a:cs typeface="Courier New" pitchFamily="49" charset="0"/>
              </a:rPr>
              <a:t> = 32;</a:t>
            </a:r>
            <a:br>
              <a:rPr lang="de-DE" sz="1200" dirty="0">
                <a:latin typeface="Courier New" pitchFamily="49" charset="0"/>
                <a:cs typeface="Courier New" pitchFamily="49" charset="0"/>
              </a:rPr>
            </a:br>
            <a:r>
              <a:rPr lang="de-DE" sz="1200" dirty="0">
                <a:latin typeface="Courier New" pitchFamily="49" charset="0"/>
                <a:cs typeface="Courier New" pitchFamily="49" charset="0"/>
              </a:rPr>
              <a:t>	</a:t>
            </a:r>
            <a:r>
              <a:rPr lang="de-DE" sz="1200" dirty="0" err="1">
                <a:latin typeface="Courier New" pitchFamily="49" charset="0"/>
                <a:cs typeface="Courier New" pitchFamily="49" charset="0"/>
              </a:rPr>
              <a:t>strcpy</a:t>
            </a:r>
            <a:r>
              <a:rPr lang="de-DE" sz="1200" dirty="0">
                <a:latin typeface="Courier New" pitchFamily="49" charset="0"/>
                <a:cs typeface="Courier New" pitchFamily="49" charset="0"/>
              </a:rPr>
              <a:t>(p4PSN, </a:t>
            </a:r>
            <a:r>
              <a:rPr lang="de-DE" sz="1200" dirty="0" err="1">
                <a:latin typeface="Courier New" pitchFamily="49" charset="0"/>
                <a:cs typeface="Courier New" pitchFamily="49" charset="0"/>
              </a:rPr>
              <a:t>pNewPwd</a:t>
            </a:r>
            <a:r>
              <a:rPr lang="de-DE" sz="1200" dirty="0">
                <a:latin typeface="Courier New" pitchFamily="49" charset="0"/>
                <a:cs typeface="Courier New" pitchFamily="49" charset="0"/>
              </a:rPr>
              <a:t>);</a:t>
            </a:r>
            <a:br>
              <a:rPr lang="de-DE" sz="1200" dirty="0">
                <a:latin typeface="Courier New" pitchFamily="49" charset="0"/>
                <a:cs typeface="Courier New" pitchFamily="49" charset="0"/>
              </a:rPr>
            </a:br>
            <a:r>
              <a:rPr lang="de-DE" sz="1200" dirty="0">
                <a:latin typeface="Courier New" pitchFamily="49" charset="0"/>
                <a:cs typeface="Courier New" pitchFamily="49" charset="0"/>
              </a:rPr>
              <a:t>	/* TODO: </a:t>
            </a:r>
            <a:r>
              <a:rPr lang="de-DE" sz="1200" dirty="0" err="1">
                <a:latin typeface="Courier New" pitchFamily="49" charset="0"/>
                <a:cs typeface="Courier New" pitchFamily="49" charset="0"/>
              </a:rPr>
              <a:t>pwd</a:t>
            </a:r>
            <a:r>
              <a:rPr lang="de-DE" sz="1200" dirty="0">
                <a:latin typeface="Courier New" pitchFamily="49" charset="0"/>
                <a:cs typeface="Courier New" pitchFamily="49" charset="0"/>
              </a:rPr>
              <a:t> mit </a:t>
            </a:r>
            <a:r>
              <a:rPr lang="de-DE" sz="1200" dirty="0" err="1">
                <a:latin typeface="Courier New" pitchFamily="49" charset="0"/>
                <a:cs typeface="Courier New" pitchFamily="49" charset="0"/>
              </a:rPr>
              <a:t>salt</a:t>
            </a:r>
            <a:r>
              <a:rPr lang="de-DE" sz="1200" dirty="0">
                <a:latin typeface="Courier New" pitchFamily="49" charset="0"/>
                <a:cs typeface="Courier New" pitchFamily="49" charset="0"/>
              </a:rPr>
              <a:t> versehen */</a:t>
            </a:r>
            <a:br>
              <a:rPr lang="de-DE" sz="1200" dirty="0">
                <a:latin typeface="Courier New" pitchFamily="49" charset="0"/>
                <a:cs typeface="Courier New" pitchFamily="49" charset="0"/>
              </a:rPr>
            </a:br>
            <a:r>
              <a:rPr lang="de-DE" sz="1200" dirty="0" smtClean="0">
                <a:latin typeface="Courier New" pitchFamily="49" charset="0"/>
                <a:cs typeface="Courier New" pitchFamily="49" charset="0"/>
              </a:rPr>
              <a:t>}</a:t>
            </a:r>
          </a:p>
          <a:p>
            <a:pPr marL="457200" indent="-457200" defTabSz="762000">
              <a:buFont typeface="Wingdings" panose="05000000000000000000" pitchFamily="2" charset="2"/>
              <a:buAutoNum type="alphaUcParenR" startAt="4"/>
            </a:pPr>
            <a:r>
              <a:rPr lang="de-DE" sz="1200" dirty="0" smtClean="0"/>
              <a:t>Beschreiben </a:t>
            </a:r>
            <a:r>
              <a:rPr lang="de-DE" sz="1200" dirty="0"/>
              <a:t>Sie das Stack-Layout direkt nach dem Aufruf von </a:t>
            </a:r>
            <a:r>
              <a:rPr lang="de-DE" sz="1200" dirty="0" err="1" smtClean="0">
                <a:latin typeface="Courier New" pitchFamily="49" charset="0"/>
                <a:cs typeface="Courier New" pitchFamily="49" charset="0"/>
              </a:rPr>
              <a:t>SavePasswords</a:t>
            </a:r>
            <a:r>
              <a:rPr lang="de-DE" sz="1200" dirty="0" smtClean="0"/>
              <a:t>!</a:t>
            </a:r>
          </a:p>
          <a:p>
            <a:pPr marL="457200" indent="-457200" defTabSz="762000">
              <a:buFont typeface="Wingdings" panose="05000000000000000000" pitchFamily="2" charset="2"/>
              <a:buAutoNum type="alphaUcParenR" startAt="4"/>
            </a:pPr>
            <a:r>
              <a:rPr lang="de-DE" sz="1200" dirty="0" smtClean="0"/>
              <a:t>Beim </a:t>
            </a:r>
            <a:r>
              <a:rPr lang="de-DE" sz="1200" dirty="0"/>
              <a:t>Ausnutzen von </a:t>
            </a:r>
            <a:r>
              <a:rPr lang="de-DE" sz="1200" dirty="0" err="1"/>
              <a:t>Buffer</a:t>
            </a:r>
            <a:r>
              <a:rPr lang="de-DE" sz="1200" dirty="0"/>
              <a:t> Overflows kommt </a:t>
            </a:r>
            <a:r>
              <a:rPr lang="de-DE" sz="1200" dirty="0" err="1"/>
              <a:t>Shellcode</a:t>
            </a:r>
            <a:r>
              <a:rPr lang="de-DE" sz="1200" dirty="0"/>
              <a:t> zur Anwendung. Welche typischen Eigenschaften und Grenzen hat </a:t>
            </a:r>
            <a:r>
              <a:rPr lang="de-DE" sz="1200" dirty="0" err="1" smtClean="0"/>
              <a:t>Shellcode</a:t>
            </a:r>
            <a:r>
              <a:rPr lang="de-DE" sz="1200" dirty="0" smtClean="0"/>
              <a:t>?</a:t>
            </a:r>
          </a:p>
          <a:p>
            <a:pPr marL="457200" indent="-457200" defTabSz="762000">
              <a:buFont typeface="Wingdings" panose="05000000000000000000" pitchFamily="2" charset="2"/>
              <a:buAutoNum type="alphaUcParenR" startAt="4"/>
            </a:pPr>
            <a:r>
              <a:rPr lang="de-DE" sz="1200" dirty="0" smtClean="0"/>
              <a:t>Es </a:t>
            </a:r>
            <a:r>
              <a:rPr lang="de-DE" sz="1200" dirty="0"/>
              <a:t>ist essentiell, bei den öffentlichen Schnittstellen </a:t>
            </a:r>
            <a:r>
              <a:rPr lang="de-DE" sz="1200" dirty="0" smtClean="0"/>
              <a:t>zur Übertragung der Chat-Inhalte Ihres Videokonferenzsystems Maßnahmen </a:t>
            </a:r>
            <a:r>
              <a:rPr lang="de-DE" sz="1200" dirty="0"/>
              <a:t>gegen </a:t>
            </a:r>
            <a:r>
              <a:rPr lang="de-DE" sz="1200" dirty="0" err="1"/>
              <a:t>Exploits</a:t>
            </a:r>
            <a:r>
              <a:rPr lang="de-DE" sz="1200" dirty="0"/>
              <a:t> in Form von </a:t>
            </a:r>
            <a:r>
              <a:rPr lang="de-DE" sz="1200" dirty="0" err="1"/>
              <a:t>Buffer</a:t>
            </a:r>
            <a:r>
              <a:rPr lang="de-DE" sz="1200" dirty="0"/>
              <a:t> Overflows zu ergreifen. </a:t>
            </a:r>
            <a:br>
              <a:rPr lang="de-DE" sz="1200" dirty="0"/>
            </a:br>
            <a:r>
              <a:rPr lang="de-DE" sz="1200" dirty="0"/>
              <a:t>Warum sind eigentlich Interpreter und auf Bytecode-Interpretation basierende Sprachen keine allgemeingültige Abhilfe gegen Sicherheitslücken in Form von </a:t>
            </a:r>
            <a:r>
              <a:rPr lang="de-DE" sz="1200" dirty="0" err="1"/>
              <a:t>Buffer</a:t>
            </a:r>
            <a:r>
              <a:rPr lang="de-DE" sz="1200" dirty="0"/>
              <a:t> Overflows?</a:t>
            </a:r>
            <a:br>
              <a:rPr lang="de-DE" sz="1200" dirty="0"/>
            </a:br>
            <a:r>
              <a:rPr lang="de-DE" sz="1200" dirty="0"/>
              <a:t>Was können die Hersteller von Interpretern und Bytecode-Interpretern tun um </a:t>
            </a:r>
            <a:r>
              <a:rPr lang="de-DE" sz="1200" dirty="0" err="1"/>
              <a:t>Buffer</a:t>
            </a:r>
            <a:r>
              <a:rPr lang="de-DE" sz="1200" dirty="0"/>
              <a:t> Overflows zu </a:t>
            </a:r>
            <a:r>
              <a:rPr lang="de-DE" sz="1200" dirty="0" smtClean="0"/>
              <a:t>vermeiden?</a:t>
            </a:r>
          </a:p>
          <a:p>
            <a:pPr marL="457200" indent="-457200" defTabSz="762000">
              <a:buFont typeface="Wingdings" panose="05000000000000000000" pitchFamily="2" charset="2"/>
              <a:buAutoNum type="alphaUcParenR" startAt="4"/>
            </a:pPr>
            <a:r>
              <a:rPr lang="de-DE" sz="1200" dirty="0" smtClean="0"/>
              <a:t>Zwei große Unternehmen möchten Ihr neues Produkt stören, </a:t>
            </a:r>
            <a:r>
              <a:rPr lang="de-DE" sz="1200" dirty="0"/>
              <a:t>indem sie </a:t>
            </a:r>
            <a:r>
              <a:rPr lang="de-DE" sz="1200" dirty="0" err="1"/>
              <a:t>DDoS</a:t>
            </a:r>
            <a:r>
              <a:rPr lang="de-DE" sz="1200" dirty="0"/>
              <a:t> Attacken auf die </a:t>
            </a:r>
            <a:r>
              <a:rPr lang="de-DE" sz="1200" dirty="0" smtClean="0"/>
              <a:t>Videokonferenz-Server abfeuern. </a:t>
            </a:r>
            <a:r>
              <a:rPr lang="de-DE" sz="1200" dirty="0"/>
              <a:t>Nennen und erklären Sie kurz möglichst viele Gegenmaßnahmen die ergriffen werden könnten</a:t>
            </a:r>
            <a:r>
              <a:rPr lang="de-DE" sz="1200" dirty="0" smtClean="0"/>
              <a:t>.</a:t>
            </a:r>
          </a:p>
          <a:p>
            <a:pPr marL="457200" indent="-457200" defTabSz="762000">
              <a:buFont typeface="Wingdings" panose="05000000000000000000" pitchFamily="2" charset="2"/>
              <a:buAutoNum type="alphaUcParenR" startAt="4"/>
            </a:pPr>
            <a:r>
              <a:rPr lang="de-DE" sz="1200" dirty="0" smtClean="0"/>
              <a:t>Ein </a:t>
            </a:r>
            <a:r>
              <a:rPr lang="de-DE" sz="1200" dirty="0" err="1" smtClean="0"/>
              <a:t>Sicherheitforscher</a:t>
            </a:r>
            <a:r>
              <a:rPr lang="de-DE" sz="1200" dirty="0" smtClean="0"/>
              <a:t> weist Sie darauf hin, dass Ihr „Boom“ Client anfällig für UNC Path </a:t>
            </a:r>
            <a:r>
              <a:rPr lang="de-DE" sz="1200" dirty="0" err="1" smtClean="0"/>
              <a:t>Injection</a:t>
            </a:r>
            <a:r>
              <a:rPr lang="de-DE" sz="1200" dirty="0" smtClean="0"/>
              <a:t> (z.B</a:t>
            </a:r>
            <a:r>
              <a:rPr lang="de-DE" sz="1200" dirty="0"/>
              <a:t>. \\?\C:\Windows\SYSTEM32\calc.exe</a:t>
            </a:r>
            <a:r>
              <a:rPr lang="de-DE" sz="1200" dirty="0" smtClean="0"/>
              <a:t>) in der Chat Funktion ist.  Welches </a:t>
            </a:r>
            <a:r>
              <a:rPr lang="de-DE" sz="1200" dirty="0" smtClean="0"/>
              <a:t>Sicherheitsprinzip </a:t>
            </a:r>
            <a:r>
              <a:rPr lang="de-DE" sz="1200" dirty="0" smtClean="0"/>
              <a:t>hat Ihr Entwickler nicht beachtet?</a:t>
            </a:r>
          </a:p>
          <a:p>
            <a:pPr marL="457200" indent="-457200" defTabSz="762000">
              <a:buFont typeface="Wingdings" panose="05000000000000000000" pitchFamily="2" charset="2"/>
              <a:buAutoNum type="alphaUcParenR" startAt="4"/>
            </a:pPr>
            <a:endParaRPr lang="de-DE" sz="1200" dirty="0" smtClean="0"/>
          </a:p>
        </p:txBody>
      </p:sp>
    </p:spTree>
    <p:extLst>
      <p:ext uri="{BB962C8B-B14F-4D97-AF65-F5344CB8AC3E}">
        <p14:creationId xmlns:p14="http://schemas.microsoft.com/office/powerpoint/2010/main" val="1115739146"/>
      </p:ext>
    </p:extLst>
  </p:cSld>
  <p:clrMapOvr>
    <a:masterClrMapping/>
  </p:clrMapOvr>
  <p:transition>
    <p:zoom/>
  </p:transition>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842</Words>
  <Application>Microsoft Office PowerPoint</Application>
  <PresentationFormat>Bildschirmpräsentation (4:3)</PresentationFormat>
  <Paragraphs>45</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Courier New</vt:lpstr>
      <vt:lpstr>Helvetica</vt:lpstr>
      <vt:lpstr>Wingdings</vt:lpstr>
      <vt:lpstr>an_2</vt:lpstr>
      <vt:lpstr>IT Security  Klausur an der Hochschule Karlsruhe - Technik und Wirtschaft Sommersemester 2020, Mittwoch, 22.07.2020, 14:00 Uhr </vt:lpstr>
      <vt:lpstr>PowerPoint-Präsentation</vt:lpstr>
      <vt:lpstr>PowerPoint-Präsentation</vt:lpstr>
    </vt:vector>
  </TitlesOfParts>
  <Company>HiLAN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796</cp:revision>
  <cp:lastPrinted>2020-02-12T08:04:07Z</cp:lastPrinted>
  <dcterms:created xsi:type="dcterms:W3CDTF">1999-06-08T13:15:35Z</dcterms:created>
  <dcterms:modified xsi:type="dcterms:W3CDTF">2020-07-21T19:40:04Z</dcterms:modified>
</cp:coreProperties>
</file>