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4" r:id="rId1"/>
  </p:sldMasterIdLst>
  <p:notesMasterIdLst>
    <p:notesMasterId r:id="rId4"/>
  </p:notesMasterIdLst>
  <p:handoutMasterIdLst>
    <p:handoutMasterId r:id="rId5"/>
  </p:handoutMasterIdLst>
  <p:sldIdLst>
    <p:sldId id="256" r:id="rId2"/>
    <p:sldId id="257" r:id="rId3"/>
  </p:sldIdLst>
  <p:sldSz cx="6858000" cy="9144000" type="screen4x3"/>
  <p:notesSz cx="6797675" cy="9926638"/>
  <p:defaultTextStyle>
    <a:defPPr>
      <a:defRPr lang="en-US"/>
    </a:defPPr>
    <a:lvl1pPr algn="l" rtl="0" fontAlgn="base">
      <a:spcBef>
        <a:spcPct val="20000"/>
      </a:spcBef>
      <a:spcAft>
        <a:spcPct val="0"/>
      </a:spcAft>
      <a:buChar char="•"/>
      <a:defRPr kern="1200">
        <a:solidFill>
          <a:schemeClr val="tx1"/>
        </a:solidFill>
        <a:latin typeface="Arial" charset="0"/>
        <a:ea typeface="+mn-ea"/>
        <a:cs typeface="+mn-cs"/>
      </a:defRPr>
    </a:lvl1pPr>
    <a:lvl2pPr marL="457200" algn="l" rtl="0" fontAlgn="base">
      <a:spcBef>
        <a:spcPct val="20000"/>
      </a:spcBef>
      <a:spcAft>
        <a:spcPct val="0"/>
      </a:spcAft>
      <a:buChar char="•"/>
      <a:defRPr kern="1200">
        <a:solidFill>
          <a:schemeClr val="tx1"/>
        </a:solidFill>
        <a:latin typeface="Arial" charset="0"/>
        <a:ea typeface="+mn-ea"/>
        <a:cs typeface="+mn-cs"/>
      </a:defRPr>
    </a:lvl2pPr>
    <a:lvl3pPr marL="914400" algn="l" rtl="0" fontAlgn="base">
      <a:spcBef>
        <a:spcPct val="20000"/>
      </a:spcBef>
      <a:spcAft>
        <a:spcPct val="0"/>
      </a:spcAft>
      <a:buChar char="•"/>
      <a:defRPr kern="1200">
        <a:solidFill>
          <a:schemeClr val="tx1"/>
        </a:solidFill>
        <a:latin typeface="Arial" charset="0"/>
        <a:ea typeface="+mn-ea"/>
        <a:cs typeface="+mn-cs"/>
      </a:defRPr>
    </a:lvl3pPr>
    <a:lvl4pPr marL="1371600" algn="l" rtl="0" fontAlgn="base">
      <a:spcBef>
        <a:spcPct val="20000"/>
      </a:spcBef>
      <a:spcAft>
        <a:spcPct val="0"/>
      </a:spcAft>
      <a:buChar char="•"/>
      <a:defRPr kern="1200">
        <a:solidFill>
          <a:schemeClr val="tx1"/>
        </a:solidFill>
        <a:latin typeface="Arial" charset="0"/>
        <a:ea typeface="+mn-ea"/>
        <a:cs typeface="+mn-cs"/>
      </a:defRPr>
    </a:lvl4pPr>
    <a:lvl5pPr marL="1828800" algn="l" rtl="0" fontAlgn="base">
      <a:spcBef>
        <a:spcPct val="20000"/>
      </a:spcBef>
      <a:spcAft>
        <a:spcPct val="0"/>
      </a:spcAft>
      <a:buChar char="•"/>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Fischer" initials="MF"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996633"/>
    <a:srgbClr val="99FF99"/>
    <a:srgbClr val="FFFFCC"/>
    <a:srgbClr val="4D4D4D"/>
    <a:srgbClr val="1C1C1C"/>
    <a:srgbClr val="777777"/>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8" autoAdjust="0"/>
    <p:restoredTop sz="86364" autoAdjust="0"/>
  </p:normalViewPr>
  <p:slideViewPr>
    <p:cSldViewPr>
      <p:cViewPr>
        <p:scale>
          <a:sx n="116" d="100"/>
          <a:sy n="116" d="100"/>
        </p:scale>
        <p:origin x="-4316" y="-21"/>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64" y="-77"/>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0" y="1"/>
            <a:ext cx="2946400"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buFontTx/>
              <a:buChar char="–"/>
              <a:defRPr sz="1200" smtClean="0">
                <a:latin typeface="Helvetica" pitchFamily="34" charset="0"/>
              </a:defRPr>
            </a:lvl1pPr>
          </a:lstStyle>
          <a:p>
            <a:pPr>
              <a:defRPr/>
            </a:pPr>
            <a:endParaRPr lang="de-DE"/>
          </a:p>
        </p:txBody>
      </p:sp>
      <p:sp>
        <p:nvSpPr>
          <p:cNvPr id="157699" name="Rectangle 3"/>
          <p:cNvSpPr>
            <a:spLocks noGrp="1" noChangeArrowheads="1"/>
          </p:cNvSpPr>
          <p:nvPr>
            <p:ph type="dt" sz="quarter" idx="1"/>
          </p:nvPr>
        </p:nvSpPr>
        <p:spPr bwMode="auto">
          <a:xfrm>
            <a:off x="3851275" y="1"/>
            <a:ext cx="2946400"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buFontTx/>
              <a:buChar char="–"/>
              <a:defRPr sz="1200" smtClean="0">
                <a:latin typeface="Helvetica" pitchFamily="34" charset="0"/>
              </a:defRPr>
            </a:lvl1pPr>
          </a:lstStyle>
          <a:p>
            <a:pPr>
              <a:defRPr/>
            </a:pPr>
            <a:endParaRPr lang="de-DE"/>
          </a:p>
        </p:txBody>
      </p:sp>
      <p:sp>
        <p:nvSpPr>
          <p:cNvPr id="157700" name="Rectangle 4"/>
          <p:cNvSpPr>
            <a:spLocks noGrp="1" noChangeArrowheads="1"/>
          </p:cNvSpPr>
          <p:nvPr>
            <p:ph type="ftr" sz="quarter" idx="2"/>
          </p:nvPr>
        </p:nvSpPr>
        <p:spPr bwMode="auto">
          <a:xfrm>
            <a:off x="0" y="9430307"/>
            <a:ext cx="2946400" cy="49633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buFontTx/>
              <a:buChar char="–"/>
              <a:defRPr sz="1200" smtClean="0">
                <a:latin typeface="Helvetica" pitchFamily="34" charset="0"/>
              </a:defRPr>
            </a:lvl1pPr>
          </a:lstStyle>
          <a:p>
            <a:pPr>
              <a:defRPr/>
            </a:pPr>
            <a:endParaRPr lang="de-DE"/>
          </a:p>
        </p:txBody>
      </p:sp>
      <p:sp>
        <p:nvSpPr>
          <p:cNvPr id="157701" name="Rectangle 5"/>
          <p:cNvSpPr>
            <a:spLocks noGrp="1" noChangeArrowheads="1"/>
          </p:cNvSpPr>
          <p:nvPr>
            <p:ph type="sldNum" sz="quarter" idx="3"/>
          </p:nvPr>
        </p:nvSpPr>
        <p:spPr bwMode="auto">
          <a:xfrm>
            <a:off x="3851275" y="9430307"/>
            <a:ext cx="2946400" cy="49633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buFontTx/>
              <a:buChar char="–"/>
              <a:defRPr sz="1200" smtClean="0">
                <a:latin typeface="Helvetica" pitchFamily="34" charset="0"/>
              </a:defRPr>
            </a:lvl1pPr>
          </a:lstStyle>
          <a:p>
            <a:pPr>
              <a:defRPr/>
            </a:pPr>
            <a:fld id="{D4AA66E4-3E7F-444A-9664-2E55CBB8AA2C}" type="slidenum">
              <a:rPr lang="de-DE"/>
              <a:pPr>
                <a:defRPr/>
              </a:pPr>
              <a:t>‹Nr.›</a:t>
            </a:fld>
            <a:endParaRPr lang="de-DE"/>
          </a:p>
        </p:txBody>
      </p:sp>
    </p:spTree>
    <p:extLst>
      <p:ext uri="{BB962C8B-B14F-4D97-AF65-F5344CB8AC3E}">
        <p14:creationId xmlns:p14="http://schemas.microsoft.com/office/powerpoint/2010/main" val="2303850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3036049"/>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840038"/>
            <a:ext cx="5829300" cy="1960562"/>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72050" y="120650"/>
            <a:ext cx="1543050" cy="86423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42900" y="120650"/>
            <a:ext cx="4476750" cy="864235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338" y="5875338"/>
            <a:ext cx="5829300" cy="1816100"/>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42900" y="1676400"/>
            <a:ext cx="3009900" cy="708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505200" y="1676400"/>
            <a:ext cx="3009900" cy="708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66713"/>
            <a:ext cx="6172200" cy="1524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63538"/>
            <a:ext cx="2255838" cy="154940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613" y="6400800"/>
            <a:ext cx="4114800" cy="755650"/>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1981200" y="120650"/>
            <a:ext cx="4533900" cy="1022350"/>
          </a:xfrm>
          <a:prstGeom prst="roundRect">
            <a:avLst/>
          </a:prstGeom>
          <a:ln>
            <a:headEnd/>
            <a:tailEnd/>
          </a:ln>
        </p:spPr>
        <p:style>
          <a:lnRef idx="1">
            <a:schemeClr val="accent3"/>
          </a:lnRef>
          <a:fillRef idx="2">
            <a:schemeClr val="accent3"/>
          </a:fillRef>
          <a:effectRef idx="1">
            <a:schemeClr val="accent3"/>
          </a:effectRef>
          <a:fontRef idx="none"/>
        </p:style>
        <p:txBody>
          <a:bodyPr vert="horz" wrap="square" lIns="91440" tIns="45720" rIns="91440" bIns="45720" numCol="1" anchor="ctr" anchorCtr="0" compatLnSpc="1">
            <a:prstTxWarp prst="textNoShape">
              <a:avLst/>
            </a:prstTxWarp>
          </a:bodyPr>
          <a:lstStyle/>
          <a:p>
            <a:pPr lvl="0"/>
            <a:r>
              <a:rPr lang="de-DE" dirty="0" smtClean="0"/>
              <a:t>Titelmasterformat durch Klicken bearbeiten</a:t>
            </a:r>
          </a:p>
        </p:txBody>
      </p:sp>
      <p:sp>
        <p:nvSpPr>
          <p:cNvPr id="2051" name="Rectangle 4"/>
          <p:cNvSpPr>
            <a:spLocks noGrp="1" noChangeArrowheads="1"/>
          </p:cNvSpPr>
          <p:nvPr>
            <p:ph type="body" idx="1"/>
          </p:nvPr>
        </p:nvSpPr>
        <p:spPr bwMode="auto">
          <a:xfrm>
            <a:off x="342900" y="1676400"/>
            <a:ext cx="6172200" cy="7086600"/>
          </a:xfrm>
          <a:prstGeom prst="rect">
            <a:avLst/>
          </a:prstGeom>
          <a:noFill/>
          <a:ln w="25400" algn="ctr">
            <a:solidFill>
              <a:srgbClr val="800080"/>
            </a:solid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55" r:id="rId11"/>
  </p:sldLayoutIdLst>
  <p:transition>
    <p:zoom/>
  </p:transition>
  <p:timing>
    <p:tnLst>
      <p:par>
        <p:cTn id="1" dur="indefinite" restart="never" nodeType="tmRoot"/>
      </p:par>
    </p:tnLst>
  </p:timing>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609600" indent="-609600" algn="l" rtl="0" eaLnBrk="0" fontAlgn="base" hangingPunct="0">
        <a:spcBef>
          <a:spcPct val="20000"/>
        </a:spcBef>
        <a:spcAft>
          <a:spcPct val="0"/>
        </a:spcAft>
        <a:buAutoNum type="alphaLcParenR"/>
        <a:defRPr sz="3200">
          <a:solidFill>
            <a:schemeClr val="tx1"/>
          </a:solidFill>
          <a:latin typeface="+mn-lt"/>
          <a:ea typeface="+mn-ea"/>
          <a:cs typeface="+mn-cs"/>
        </a:defRPr>
      </a:lvl1pPr>
      <a:lvl2pPr marL="990600" indent="-533400" algn="l" rtl="0" eaLnBrk="0" fontAlgn="base" hangingPunct="0">
        <a:spcBef>
          <a:spcPct val="20000"/>
        </a:spcBef>
        <a:spcAft>
          <a:spcPct val="0"/>
        </a:spcAft>
        <a:buChar char="–"/>
        <a:defRPr sz="2800">
          <a:solidFill>
            <a:schemeClr val="tx1"/>
          </a:solidFill>
          <a:latin typeface="+mn-lt"/>
        </a:defRPr>
      </a:lvl2pPr>
      <a:lvl3pPr marL="1371600" indent="-457200" algn="l" rtl="0" eaLnBrk="0" fontAlgn="base" hangingPunct="0">
        <a:spcBef>
          <a:spcPct val="20000"/>
        </a:spcBef>
        <a:spcAft>
          <a:spcPct val="0"/>
        </a:spcAft>
        <a:buChar char="•"/>
        <a:defRPr sz="2400">
          <a:solidFill>
            <a:schemeClr val="tx1"/>
          </a:solidFill>
          <a:latin typeface="+mn-lt"/>
        </a:defRPr>
      </a:lvl3pPr>
      <a:lvl4pPr marL="1752600" indent="-381000" algn="l" rtl="0" eaLnBrk="0" fontAlgn="base" hangingPunct="0">
        <a:spcBef>
          <a:spcPct val="20000"/>
        </a:spcBef>
        <a:spcAft>
          <a:spcPct val="0"/>
        </a:spcAft>
        <a:buChar char="–"/>
        <a:defRPr sz="2000">
          <a:solidFill>
            <a:schemeClr val="tx1"/>
          </a:solidFill>
          <a:latin typeface="+mn-lt"/>
        </a:defRPr>
      </a:lvl4pPr>
      <a:lvl5pPr marL="2209800" indent="-381000" algn="l" rtl="0" eaLnBrk="0" fontAlgn="base" hangingPunct="0">
        <a:spcBef>
          <a:spcPct val="20000"/>
        </a:spcBef>
        <a:spcAft>
          <a:spcPct val="0"/>
        </a:spcAft>
        <a:buChar char="»"/>
        <a:defRPr sz="2000">
          <a:solidFill>
            <a:schemeClr val="tx1"/>
          </a:solidFill>
          <a:latin typeface="+mn-lt"/>
        </a:defRPr>
      </a:lvl5pPr>
      <a:lvl6pPr marL="2667000" indent="-381000" algn="l" rtl="0" fontAlgn="base">
        <a:spcBef>
          <a:spcPct val="20000"/>
        </a:spcBef>
        <a:spcAft>
          <a:spcPct val="0"/>
        </a:spcAft>
        <a:buChar char="»"/>
        <a:defRPr sz="2000">
          <a:solidFill>
            <a:schemeClr val="tx1"/>
          </a:solidFill>
          <a:latin typeface="+mn-lt"/>
        </a:defRPr>
      </a:lvl6pPr>
      <a:lvl7pPr marL="3124200" indent="-381000" algn="l" rtl="0" fontAlgn="base">
        <a:spcBef>
          <a:spcPct val="20000"/>
        </a:spcBef>
        <a:spcAft>
          <a:spcPct val="0"/>
        </a:spcAft>
        <a:buChar char="»"/>
        <a:defRPr sz="2000">
          <a:solidFill>
            <a:schemeClr val="tx1"/>
          </a:solidFill>
          <a:latin typeface="+mn-lt"/>
        </a:defRPr>
      </a:lvl7pPr>
      <a:lvl8pPr marL="3581400" indent="-381000" algn="l" rtl="0" fontAlgn="base">
        <a:spcBef>
          <a:spcPct val="20000"/>
        </a:spcBef>
        <a:spcAft>
          <a:spcPct val="0"/>
        </a:spcAft>
        <a:buChar char="»"/>
        <a:defRPr sz="2000">
          <a:solidFill>
            <a:schemeClr val="tx1"/>
          </a:solidFill>
          <a:latin typeface="+mn-lt"/>
        </a:defRPr>
      </a:lvl8pPr>
      <a:lvl9pPr marL="4038600" indent="-3810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ctrTitle"/>
          </p:nvPr>
        </p:nvSpPr>
        <p:spPr>
          <a:xfrm>
            <a:off x="2071678" y="142844"/>
            <a:ext cx="4343400" cy="990600"/>
          </a:xfrm>
          <a:ln/>
        </p:spPr>
        <p:style>
          <a:lnRef idx="1">
            <a:schemeClr val="accent3"/>
          </a:lnRef>
          <a:fillRef idx="2">
            <a:schemeClr val="accent3"/>
          </a:fillRef>
          <a:effectRef idx="1">
            <a:schemeClr val="accent3"/>
          </a:effectRef>
          <a:fontRef idx="minor">
            <a:schemeClr val="dk1"/>
          </a:fontRef>
        </p:style>
        <p:txBody>
          <a:bodyPr/>
          <a:lstStyle/>
          <a:p>
            <a:pPr eaLnBrk="1" hangingPunct="1"/>
            <a:r>
              <a:rPr lang="de-DE" sz="2000" dirty="0" smtClean="0"/>
              <a:t>IT Security </a:t>
            </a:r>
            <a:br>
              <a:rPr lang="de-DE" sz="2000" dirty="0" smtClean="0"/>
            </a:br>
            <a:r>
              <a:rPr lang="de-DE" sz="1000" dirty="0" smtClean="0"/>
              <a:t>Klausur an der Hochschule Karlsruhe - Technik und Wirtschaft Sommersemester 2018, Mittwoch, 18.07.2018 </a:t>
            </a:r>
          </a:p>
        </p:txBody>
      </p:sp>
      <p:sp>
        <p:nvSpPr>
          <p:cNvPr id="1028" name="Rectangle 3"/>
          <p:cNvSpPr>
            <a:spLocks noGrp="1" noChangeArrowheads="1"/>
          </p:cNvSpPr>
          <p:nvPr>
            <p:ph type="subTitle" idx="1"/>
          </p:nvPr>
        </p:nvSpPr>
        <p:spPr>
          <a:xfrm>
            <a:off x="381000" y="1370013"/>
            <a:ext cx="6019800" cy="825724"/>
          </a:xfrm>
          <a:prstGeom prst="roundRect">
            <a:avLst/>
          </a:prstGeom>
        </p:spPr>
        <p:style>
          <a:lnRef idx="1">
            <a:schemeClr val="accent3"/>
          </a:lnRef>
          <a:fillRef idx="2">
            <a:schemeClr val="accent3"/>
          </a:fillRef>
          <a:effectRef idx="1">
            <a:schemeClr val="accent3"/>
          </a:effectRef>
          <a:fontRef idx="minor">
            <a:schemeClr val="dk1"/>
          </a:fontRef>
        </p:style>
        <p:txBody>
          <a:bodyPr/>
          <a:lstStyle/>
          <a:p>
            <a:pPr algn="l" eaLnBrk="1" hangingPunct="1"/>
            <a:r>
              <a:rPr lang="de-DE" sz="1600" dirty="0" smtClean="0"/>
              <a:t>Name:</a:t>
            </a:r>
            <a:r>
              <a:rPr lang="de-DE" sz="1200" dirty="0" smtClean="0"/>
              <a:t>___________________   </a:t>
            </a:r>
            <a:r>
              <a:rPr lang="de-DE" sz="1600" dirty="0" smtClean="0"/>
              <a:t>Punkte:</a:t>
            </a:r>
            <a:r>
              <a:rPr lang="de-DE" sz="1400" u="sng" dirty="0" smtClean="0"/>
              <a:t>______</a:t>
            </a:r>
            <a:r>
              <a:rPr lang="de-DE" sz="1600" dirty="0" smtClean="0"/>
              <a:t>/</a:t>
            </a:r>
            <a:r>
              <a:rPr lang="de-DE" sz="800" dirty="0" smtClean="0"/>
              <a:t>100</a:t>
            </a:r>
            <a:r>
              <a:rPr lang="de-DE" sz="1000" dirty="0" smtClean="0"/>
              <a:t> </a:t>
            </a:r>
            <a:r>
              <a:rPr lang="de-DE" sz="600" dirty="0" smtClean="0"/>
              <a:t>(40 zum Bestehen)    </a:t>
            </a:r>
            <a:r>
              <a:rPr lang="de-DE" sz="1600" dirty="0" smtClean="0"/>
              <a:t>Note:____</a:t>
            </a:r>
          </a:p>
          <a:p>
            <a:pPr algn="l" eaLnBrk="1" hangingPunct="1"/>
            <a:r>
              <a:rPr lang="de-DE" sz="1000" b="1" dirty="0" smtClean="0"/>
              <a:t>Disclaimer:</a:t>
            </a:r>
            <a:br>
              <a:rPr lang="de-DE" sz="1000" b="1" dirty="0" smtClean="0"/>
            </a:br>
            <a:r>
              <a:rPr lang="de-DE" sz="900" dirty="0" smtClean="0"/>
              <a:t>- Zugelassene Hilfsmittel: keine ausser Stifte und Lineal</a:t>
            </a:r>
            <a:br>
              <a:rPr lang="de-DE" sz="900" dirty="0" smtClean="0"/>
            </a:br>
            <a:r>
              <a:rPr lang="de-DE" sz="900" dirty="0" smtClean="0"/>
              <a:t>- Der Lösungsweg muss bei allen Aufgaben ersichtlich sein</a:t>
            </a:r>
          </a:p>
        </p:txBody>
      </p:sp>
      <p:sp>
        <p:nvSpPr>
          <p:cNvPr id="1029" name="Rectangle 7"/>
          <p:cNvSpPr>
            <a:spLocks noChangeArrowheads="1"/>
          </p:cNvSpPr>
          <p:nvPr/>
        </p:nvSpPr>
        <p:spPr bwMode="auto">
          <a:xfrm>
            <a:off x="381000" y="2532063"/>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FontTx/>
              <a:buNone/>
            </a:pPr>
            <a:r>
              <a:rPr lang="de-DE" sz="2000" dirty="0">
                <a:solidFill>
                  <a:schemeClr val="tx2"/>
                </a:solidFill>
              </a:rPr>
              <a:t>Aufgabe 1: Begriffswelt </a:t>
            </a:r>
          </a:p>
          <a:p>
            <a:pPr>
              <a:spcBef>
                <a:spcPct val="0"/>
              </a:spcBef>
              <a:buFontTx/>
              <a:buNone/>
            </a:pPr>
            <a:r>
              <a:rPr lang="de-DE" sz="1000" dirty="0">
                <a:solidFill>
                  <a:schemeClr val="tx2"/>
                </a:solidFill>
              </a:rPr>
              <a:t>__/10					__/</a:t>
            </a:r>
            <a:r>
              <a:rPr lang="de-DE" sz="1000" dirty="0" smtClean="0">
                <a:solidFill>
                  <a:schemeClr val="tx2"/>
                </a:solidFill>
              </a:rPr>
              <a:t>10 </a:t>
            </a:r>
            <a:r>
              <a:rPr lang="de-DE" sz="1000" dirty="0">
                <a:solidFill>
                  <a:schemeClr val="tx2"/>
                </a:solidFill>
              </a:rPr>
              <a:t>Punkte</a:t>
            </a:r>
            <a:endParaRPr lang="de-DE" sz="2000" dirty="0">
              <a:solidFill>
                <a:schemeClr val="tx2"/>
              </a:solidFill>
            </a:endParaRPr>
          </a:p>
        </p:txBody>
      </p:sp>
      <p:sp>
        <p:nvSpPr>
          <p:cNvPr id="1030" name="Rectangle 9"/>
          <p:cNvSpPr>
            <a:spLocks noChangeArrowheads="1"/>
          </p:cNvSpPr>
          <p:nvPr/>
        </p:nvSpPr>
        <p:spPr bwMode="auto">
          <a:xfrm>
            <a:off x="404664" y="4355976"/>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None/>
            </a:pPr>
            <a:r>
              <a:rPr lang="de-DE" sz="2000" dirty="0">
                <a:solidFill>
                  <a:schemeClr val="tx2"/>
                </a:solidFill>
                <a:latin typeface="+mn-lt"/>
              </a:rPr>
              <a:t>Aufgabe 2: </a:t>
            </a:r>
            <a:r>
              <a:rPr lang="de-DE" sz="2000" dirty="0" smtClean="0">
                <a:solidFill>
                  <a:schemeClr val="tx2"/>
                </a:solidFill>
                <a:latin typeface="+mn-lt"/>
              </a:rPr>
              <a:t>Safety</a:t>
            </a:r>
            <a:endParaRPr lang="de-DE" sz="2000" dirty="0">
              <a:solidFill>
                <a:schemeClr val="tx2"/>
              </a:solidFill>
              <a:latin typeface="+mn-lt"/>
            </a:endParaRPr>
          </a:p>
          <a:p>
            <a:pPr>
              <a:spcBef>
                <a:spcPct val="0"/>
              </a:spcBef>
              <a:buNone/>
            </a:pPr>
            <a:r>
              <a:rPr lang="de-DE" sz="1000" dirty="0">
                <a:solidFill>
                  <a:schemeClr val="tx2"/>
                </a:solidFill>
              </a:rPr>
              <a:t>A</a:t>
            </a:r>
            <a:r>
              <a:rPr lang="de-DE" sz="1000" dirty="0" smtClean="0">
                <a:solidFill>
                  <a:schemeClr val="tx2"/>
                </a:solidFill>
              </a:rPr>
              <a:t>)__/8   </a:t>
            </a:r>
            <a:r>
              <a:rPr lang="de-DE" sz="1000" dirty="0">
                <a:solidFill>
                  <a:schemeClr val="tx2"/>
                </a:solidFill>
              </a:rPr>
              <a:t>B</a:t>
            </a:r>
            <a:r>
              <a:rPr lang="de-DE" sz="1000" dirty="0" smtClean="0">
                <a:solidFill>
                  <a:schemeClr val="tx2"/>
                </a:solidFill>
              </a:rPr>
              <a:t>)__/12   C)__/8   D)__/6   E) __/6			__/40 </a:t>
            </a:r>
            <a:r>
              <a:rPr lang="de-DE" sz="1000" dirty="0">
                <a:solidFill>
                  <a:schemeClr val="tx2"/>
                </a:solidFill>
              </a:rPr>
              <a:t>Punkte</a:t>
            </a:r>
          </a:p>
        </p:txBody>
      </p:sp>
      <p:sp>
        <p:nvSpPr>
          <p:cNvPr id="1032" name="Text Box 21"/>
          <p:cNvSpPr txBox="1">
            <a:spLocks noChangeArrowheads="1"/>
          </p:cNvSpPr>
          <p:nvPr/>
        </p:nvSpPr>
        <p:spPr bwMode="auto">
          <a:xfrm>
            <a:off x="381000" y="3065463"/>
            <a:ext cx="6019800" cy="1458861"/>
          </a:xfrm>
          <a:prstGeom prst="rect">
            <a:avLst/>
          </a:prstGeom>
          <a:noFill/>
          <a:ln w="25400">
            <a:noFill/>
            <a:miter lim="800000"/>
            <a:headEnd/>
            <a:tailEnd/>
          </a:ln>
        </p:spPr>
        <p:txBody>
          <a:bodyPr>
            <a:spAutoFit/>
          </a:bodyPr>
          <a:lstStyle/>
          <a:p>
            <a:pPr defTabSz="762000" eaLnBrk="0" hangingPunct="0">
              <a:buNone/>
            </a:pPr>
            <a:r>
              <a:rPr lang="de-DE" sz="1200" dirty="0"/>
              <a:t>Für die Suche nach den </a:t>
            </a:r>
            <a:r>
              <a:rPr lang="de-DE" sz="1200" dirty="0" smtClean="0"/>
              <a:t>größten </a:t>
            </a:r>
            <a:r>
              <a:rPr lang="de-DE" sz="1200" dirty="0"/>
              <a:t>und gefährlichsten Schätzen der Menschheit ist der Heldin Cara Loft aus unserer Story „</a:t>
            </a:r>
            <a:r>
              <a:rPr lang="de-DE" sz="1200" dirty="0" err="1"/>
              <a:t>Comb</a:t>
            </a:r>
            <a:r>
              <a:rPr lang="de-DE" sz="1200" dirty="0"/>
              <a:t> </a:t>
            </a:r>
            <a:r>
              <a:rPr lang="de-DE" sz="1200" dirty="0" err="1"/>
              <a:t>Raider</a:t>
            </a:r>
            <a:r>
              <a:rPr lang="de-DE" sz="1200" dirty="0"/>
              <a:t>“ nichts zu </a:t>
            </a:r>
            <a:r>
              <a:rPr lang="de-DE" sz="1200" dirty="0" smtClean="0"/>
              <a:t>aufwändig. Sie investiert heftig in IT-Sicherheit für ihre Schatzsuchinfrastrukturen! </a:t>
            </a:r>
            <a:endParaRPr lang="de-DE" altLang="de-DE" sz="1200" dirty="0" smtClean="0"/>
          </a:p>
          <a:p>
            <a:pPr defTabSz="762000" eaLnBrk="0" hangingPunct="0">
              <a:buNone/>
            </a:pPr>
            <a:r>
              <a:rPr lang="de-DE" altLang="de-DE" sz="1200" dirty="0" smtClean="0"/>
              <a:t>Erklären Sie ihr dazu kurz folgende 10 Begriffe aus der IT Security Vorlesung:</a:t>
            </a:r>
            <a:br>
              <a:rPr lang="de-DE" altLang="de-DE" sz="1200" dirty="0" smtClean="0"/>
            </a:br>
            <a:r>
              <a:rPr lang="de-DE" altLang="de-DE" sz="1200" dirty="0" smtClean="0"/>
              <a:t>XSRF, ARP-Spoofing, Zurechenbarkeit, ISO 27001, Hybridredundanz, </a:t>
            </a:r>
            <a:r>
              <a:rPr lang="de-DE" altLang="de-DE" sz="1200" dirty="0" err="1" smtClean="0"/>
              <a:t>Keystroke</a:t>
            </a:r>
            <a:r>
              <a:rPr lang="de-DE" altLang="de-DE" sz="1200" dirty="0" smtClean="0"/>
              <a:t> </a:t>
            </a:r>
            <a:r>
              <a:rPr lang="de-DE" altLang="de-DE" sz="1200" dirty="0" err="1" smtClean="0"/>
              <a:t>Logging</a:t>
            </a:r>
            <a:r>
              <a:rPr lang="de-DE" altLang="de-DE" sz="1200" dirty="0" smtClean="0"/>
              <a:t>, Firewall, SQL </a:t>
            </a:r>
            <a:r>
              <a:rPr lang="de-DE" altLang="de-DE" sz="1200" dirty="0" err="1" smtClean="0"/>
              <a:t>Injection</a:t>
            </a:r>
            <a:r>
              <a:rPr lang="de-DE" altLang="de-DE" sz="1200" dirty="0" smtClean="0"/>
              <a:t>, ASLR, Forensik</a:t>
            </a:r>
            <a:endParaRPr lang="de-DE" altLang="de-DE" sz="1200" dirty="0"/>
          </a:p>
          <a:p>
            <a:pPr defTabSz="762000" eaLnBrk="0" hangingPunct="0">
              <a:buNone/>
            </a:pPr>
            <a:endParaRPr lang="en-US" sz="1200" dirty="0" smtClean="0"/>
          </a:p>
        </p:txBody>
      </p:sp>
      <p:sp>
        <p:nvSpPr>
          <p:cNvPr id="1033" name="Text Box 22"/>
          <p:cNvSpPr txBox="1">
            <a:spLocks noChangeArrowheads="1"/>
          </p:cNvSpPr>
          <p:nvPr/>
        </p:nvSpPr>
        <p:spPr bwMode="auto">
          <a:xfrm>
            <a:off x="404664" y="4917056"/>
            <a:ext cx="6096000" cy="3490186"/>
          </a:xfrm>
          <a:prstGeom prst="rect">
            <a:avLst/>
          </a:prstGeom>
          <a:noFill/>
          <a:ln w="25400" algn="ctr">
            <a:noFill/>
            <a:miter lim="800000"/>
            <a:headEnd/>
            <a:tailEnd/>
          </a:ln>
        </p:spPr>
        <p:txBody>
          <a:bodyPr>
            <a:spAutoFit/>
          </a:bodyPr>
          <a:lstStyle/>
          <a:p>
            <a:pPr marL="457200" indent="-457200" defTabSz="762000">
              <a:buFontTx/>
              <a:buAutoNum type="alphaUcParenR"/>
            </a:pPr>
            <a:r>
              <a:rPr lang="de-DE" sz="1200" dirty="0" smtClean="0"/>
              <a:t>Das RZ von Cara Loft liegt auf einer Einsamen Insel. Mögliche Zugänge sind: die gut geschützte Vordertür (hält laut Hersteller 80 von hundert Einbruchsversuchen stand) und ein Unterwasserversorgungstunnel der von mutigen Angreifern </a:t>
            </a:r>
            <a:r>
              <a:rPr lang="de-DE" sz="1200" dirty="0" err="1" smtClean="0"/>
              <a:t>ertaucht</a:t>
            </a:r>
            <a:r>
              <a:rPr lang="de-DE" sz="1200" dirty="0" smtClean="0"/>
              <a:t>  werden kann. Die Erfolgswahrscheinlichkeit diesen Weg unbeschadet zu überstehen wird mit 10 von hundert Versuchen eingeschätzt. Wie hoch ist die Wahrscheinlichkeit, dass ein Eindringling sich Zugang zum RZ verschafft?   </a:t>
            </a:r>
          </a:p>
          <a:p>
            <a:pPr marL="457200" indent="-457200" defTabSz="762000">
              <a:buFontTx/>
              <a:buAutoNum type="alphaUcParenR"/>
            </a:pPr>
            <a:r>
              <a:rPr lang="de-DE" sz="1200" dirty="0" smtClean="0"/>
              <a:t>Wenn ein Angreifer in das RZ von Cara eindringen möchte, hat er natürlich die Möglichkeiten, physisch Zugang zu suchen wie in Aufgabenteil A). Daneben gibt es natürlich auch die theoretische Möglichkeit, über das Netz einzubrechen. Die Einbruchswahrscheinlichkeit über XSS liegt bei 10%, über </a:t>
            </a:r>
            <a:r>
              <a:rPr lang="de-DE" sz="1200" dirty="0" err="1" smtClean="0"/>
              <a:t>Buffer</a:t>
            </a:r>
            <a:r>
              <a:rPr lang="de-DE" sz="1200" dirty="0" smtClean="0"/>
              <a:t> Overflow bei 10%, über </a:t>
            </a:r>
            <a:r>
              <a:rPr lang="de-DE" sz="1200" dirty="0" err="1" smtClean="0"/>
              <a:t>Social</a:t>
            </a:r>
            <a:r>
              <a:rPr lang="de-DE" sz="1200" dirty="0" smtClean="0"/>
              <a:t> Engineering bei 10%. Der Schaden bei einem erfolgreichen Einbruch über das Netz oder über physischen Zugang läge bei 10.000.000€, berechnen Sie das Risiko (nach der einfachen ISO-Definition</a:t>
            </a:r>
            <a:r>
              <a:rPr lang="de-DE" sz="1200" smtClean="0"/>
              <a:t>)! </a:t>
            </a:r>
            <a:endParaRPr lang="de-DE" sz="1200" dirty="0" smtClean="0"/>
          </a:p>
          <a:p>
            <a:pPr marL="457200" indent="-457200" defTabSz="762000">
              <a:buFontTx/>
              <a:buAutoNum type="alphaUcParenR"/>
            </a:pPr>
            <a:r>
              <a:rPr lang="de-DE" sz="1200" dirty="0" smtClean="0"/>
              <a:t>Das RZ benötigt natürlich viel Energie, welche (leider) noch durch ein Atomkraftwerk (welches Cara günstig über E-Bay erstanden hat) erzeugt wird. Da es sich um ein älteres Modell handelt, schlägt der Sicherheitschef vor, weitere Sicherheitsmaßnahmen umzusetzen. Sollten diese eher auf die Verfügbarkeit oder Zuverlässigkeit einzahlen – Begründen Sie Ihre Antwort. </a:t>
            </a:r>
          </a:p>
        </p:txBody>
      </p:sp>
      <p:pic>
        <p:nvPicPr>
          <p:cNvPr id="12" name="Grafik 11" descr="root.png"/>
          <p:cNvPicPr>
            <a:picLocks noChangeAspect="1"/>
          </p:cNvPicPr>
          <p:nvPr/>
        </p:nvPicPr>
        <p:blipFill>
          <a:blip r:embed="rId2" cstate="print"/>
          <a:srcRect t="46216"/>
          <a:stretch>
            <a:fillRect/>
          </a:stretch>
        </p:blipFill>
        <p:spPr>
          <a:xfrm>
            <a:off x="214290" y="214282"/>
            <a:ext cx="1653654" cy="423575"/>
          </a:xfrm>
          <a:prstGeom prst="roundRect">
            <a:avLst>
              <a:gd name="adj" fmla="val 16667"/>
            </a:avLst>
          </a:prstGeom>
          <a:ln>
            <a:noFill/>
          </a:ln>
          <a:effectLst>
            <a:outerShdw blurRad="76200" dist="38100" dir="7800000" algn="tl" rotWithShape="0">
              <a:srgbClr val="000000">
                <a:alpha val="40000"/>
              </a:srgbClr>
            </a:outerShdw>
            <a:reflection blurRad="6350" stA="50000" endA="300" endPos="90000" dir="5400000" sy="-100000" algn="bl" rotWithShape="0"/>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357166" y="1877150"/>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FontTx/>
              <a:buNone/>
            </a:pPr>
            <a:r>
              <a:rPr lang="de-DE" sz="2000" dirty="0">
                <a:solidFill>
                  <a:schemeClr val="tx2"/>
                </a:solidFill>
              </a:rPr>
              <a:t>Aufgabe </a:t>
            </a:r>
            <a:r>
              <a:rPr lang="de-DE" sz="2000" dirty="0" smtClean="0">
                <a:solidFill>
                  <a:schemeClr val="tx2"/>
                </a:solidFill>
              </a:rPr>
              <a:t>3: Security</a:t>
            </a:r>
            <a:endParaRPr lang="de-DE" sz="2000" dirty="0">
              <a:solidFill>
                <a:schemeClr val="tx2"/>
              </a:solidFill>
            </a:endParaRPr>
          </a:p>
          <a:p>
            <a:pPr>
              <a:spcBef>
                <a:spcPct val="0"/>
              </a:spcBef>
              <a:buFontTx/>
              <a:buNone/>
            </a:pPr>
            <a:r>
              <a:rPr lang="de-DE" sz="1000" dirty="0">
                <a:solidFill>
                  <a:schemeClr val="tx2"/>
                </a:solidFill>
              </a:rPr>
              <a:t>A</a:t>
            </a:r>
            <a:r>
              <a:rPr lang="de-DE" sz="1000" dirty="0" smtClean="0">
                <a:solidFill>
                  <a:schemeClr val="tx2"/>
                </a:solidFill>
              </a:rPr>
              <a:t>)__/10   B)__/5   C)__/5   D)__/6   E)__/10   F)__/8   G)__/6	</a:t>
            </a:r>
            <a:r>
              <a:rPr lang="de-DE" sz="1000" smtClean="0">
                <a:solidFill>
                  <a:schemeClr val="tx2"/>
                </a:solidFill>
              </a:rPr>
              <a:t>	__/50 </a:t>
            </a:r>
            <a:r>
              <a:rPr lang="de-DE" sz="1000" dirty="0">
                <a:solidFill>
                  <a:schemeClr val="tx2"/>
                </a:solidFill>
              </a:rPr>
              <a:t>Punkte</a:t>
            </a:r>
          </a:p>
        </p:txBody>
      </p:sp>
      <p:sp>
        <p:nvSpPr>
          <p:cNvPr id="5" name="Text Box 22"/>
          <p:cNvSpPr txBox="1">
            <a:spLocks noChangeArrowheads="1"/>
          </p:cNvSpPr>
          <p:nvPr/>
        </p:nvSpPr>
        <p:spPr bwMode="auto">
          <a:xfrm>
            <a:off x="332656" y="2597230"/>
            <a:ext cx="6096000" cy="6260175"/>
          </a:xfrm>
          <a:prstGeom prst="rect">
            <a:avLst/>
          </a:prstGeom>
          <a:noFill/>
          <a:ln w="25400" algn="ctr">
            <a:noFill/>
            <a:miter lim="800000"/>
            <a:headEnd/>
            <a:tailEnd/>
          </a:ln>
        </p:spPr>
        <p:txBody>
          <a:bodyPr>
            <a:spAutoFit/>
          </a:bodyPr>
          <a:lstStyle/>
          <a:p>
            <a:pPr marL="457200" indent="-457200" defTabSz="762000">
              <a:buFontTx/>
              <a:buAutoNum type="alphaUcParenR"/>
            </a:pPr>
            <a:r>
              <a:rPr lang="de-DE" sz="1200" dirty="0" smtClean="0"/>
              <a:t>Schreiben Sie in Pseudocode einen einfachen Paketfilter, der am Internet-Anschluss von </a:t>
            </a:r>
            <a:r>
              <a:rPr lang="de-DE" sz="1200" dirty="0" err="1" smtClean="0"/>
              <a:t>Cara‘s</a:t>
            </a:r>
            <a:r>
              <a:rPr lang="de-DE" sz="1200" dirty="0" smtClean="0"/>
              <a:t> RZ für Sicherheit sorgen soll. Zugriffe per HTTPS (Port 443) müssen von überallher erlaubt sein, per SSH (Port 25) nur von IP 193.196.64.5, und wenn Zugriffe auf E-Mail (SMTP, Port 25) erfolgen, so soll Cara benachrichtigt werden.</a:t>
            </a:r>
          </a:p>
          <a:p>
            <a:pPr marL="457200" indent="-457200" defTabSz="762000">
              <a:buFontTx/>
              <a:buAutoNum type="alphaUcParenR"/>
            </a:pPr>
            <a:r>
              <a:rPr lang="de-DE" sz="1200" dirty="0" smtClean="0"/>
              <a:t>Neben technischen Maßnahmen sind auch Regeln ein wichtiger Mechanismus, um Security zu stärken. Entwerfen Sie eine </a:t>
            </a:r>
            <a:r>
              <a:rPr lang="de-DE" sz="1200" dirty="0" err="1" smtClean="0"/>
              <a:t>Policy</a:t>
            </a:r>
            <a:r>
              <a:rPr lang="de-DE" sz="1200" dirty="0" smtClean="0"/>
              <a:t> (min. 5 Regeln) für Mitarbeiter von Cara Loft, die zu Wartungsarbeiten ins RZ müssen.</a:t>
            </a:r>
          </a:p>
          <a:p>
            <a:pPr marL="457200" indent="-457200" defTabSz="762000">
              <a:buFontTx/>
              <a:buAutoNum type="alphaUcParenR"/>
            </a:pPr>
            <a:r>
              <a:rPr lang="de-DE" sz="1200" dirty="0" smtClean="0"/>
              <a:t>Welche der folgenden Maßnahmen laden zu Spoofing ein? Bitte ankreuzen.</a:t>
            </a:r>
            <a:br>
              <a:rPr lang="de-DE" sz="1200" dirty="0" smtClean="0"/>
            </a:br>
            <a:r>
              <a:rPr lang="de-DE" sz="1200" dirty="0" smtClean="0"/>
              <a:t>[   ] Abbildung von MAC Adressen auf IP Adressen</a:t>
            </a:r>
            <a:br>
              <a:rPr lang="de-DE" sz="1200" dirty="0" smtClean="0"/>
            </a:br>
            <a:r>
              <a:rPr lang="de-DE" sz="1200" dirty="0" smtClean="0"/>
              <a:t>[   ] Filter nach IP-Quelladressen</a:t>
            </a:r>
            <a:br>
              <a:rPr lang="de-DE" sz="1200" dirty="0" smtClean="0"/>
            </a:br>
            <a:r>
              <a:rPr lang="de-DE" sz="1200" dirty="0" smtClean="0"/>
              <a:t>[   ] Feststellung der Echtheit von Websites durch X.509 basierte Zertifikate</a:t>
            </a:r>
            <a:br>
              <a:rPr lang="de-DE" sz="1200" dirty="0" smtClean="0"/>
            </a:br>
            <a:r>
              <a:rPr lang="de-DE" sz="1200" dirty="0" smtClean="0"/>
              <a:t>[   ] Zugangskontrolle am Skilift bzgl. Wochen-Skipässen</a:t>
            </a:r>
            <a:br>
              <a:rPr lang="de-DE" sz="1200" dirty="0" smtClean="0"/>
            </a:br>
            <a:r>
              <a:rPr lang="de-DE" sz="1200" dirty="0" smtClean="0"/>
              <a:t>[   ] Zugangskontrolle am Hafen von </a:t>
            </a:r>
            <a:r>
              <a:rPr lang="de-DE" sz="1200" dirty="0" err="1" smtClean="0"/>
              <a:t>Cara‘s</a:t>
            </a:r>
            <a:r>
              <a:rPr lang="de-DE" sz="1200" dirty="0" smtClean="0"/>
              <a:t> RZ-Insel bzgl. obiger </a:t>
            </a:r>
            <a:r>
              <a:rPr lang="de-DE" sz="1200" dirty="0" err="1" smtClean="0"/>
              <a:t>Policy</a:t>
            </a:r>
            <a:endParaRPr lang="de-DE" sz="1200" dirty="0" smtClean="0"/>
          </a:p>
          <a:p>
            <a:pPr marL="457200" indent="-457200" defTabSz="762000">
              <a:buFontTx/>
              <a:buAutoNum type="alphaUcParenR"/>
            </a:pPr>
            <a:r>
              <a:rPr lang="de-DE" sz="1200" dirty="0" err="1" smtClean="0"/>
              <a:t>Cara‘s</a:t>
            </a:r>
            <a:r>
              <a:rPr lang="de-DE" sz="1200" dirty="0" smtClean="0"/>
              <a:t> RZ-Insel wird immer wieder von </a:t>
            </a:r>
            <a:r>
              <a:rPr lang="de-DE" sz="1200" dirty="0" err="1" smtClean="0"/>
              <a:t>DoS</a:t>
            </a:r>
            <a:r>
              <a:rPr lang="de-DE" sz="1200" dirty="0" smtClean="0"/>
              <a:t> Attacken heimgesucht. Welche der folgenden Möglichkeiten sind typische Angriffsflächen für </a:t>
            </a:r>
            <a:r>
              <a:rPr lang="de-DE" sz="1200" dirty="0" err="1" smtClean="0"/>
              <a:t>DoS</a:t>
            </a:r>
            <a:r>
              <a:rPr lang="de-DE" sz="1200" dirty="0" smtClean="0"/>
              <a:t> und welche für </a:t>
            </a:r>
            <a:r>
              <a:rPr lang="de-DE" sz="1200" dirty="0" err="1" smtClean="0"/>
              <a:t>DDoS</a:t>
            </a:r>
            <a:r>
              <a:rPr lang="de-DE" sz="1200" dirty="0" smtClean="0"/>
              <a:t> Attacken? Bitte jeweils in den entsprechenden Spalten ankreuzen. </a:t>
            </a:r>
            <a:br>
              <a:rPr lang="de-DE" sz="1200" dirty="0" smtClean="0"/>
            </a:br>
            <a:r>
              <a:rPr lang="de-DE" sz="1200" i="1" dirty="0" err="1" smtClean="0"/>
              <a:t>DoS</a:t>
            </a:r>
            <a:r>
              <a:rPr lang="de-DE" sz="1200" i="1" dirty="0" smtClean="0"/>
              <a:t> </a:t>
            </a:r>
            <a:r>
              <a:rPr lang="de-DE" sz="1200" i="1" dirty="0" err="1" smtClean="0"/>
              <a:t>DDoS</a:t>
            </a:r>
            <a:r>
              <a:rPr lang="de-DE" sz="1200" i="1" dirty="0"/>
              <a:t>		 </a:t>
            </a:r>
            <a:r>
              <a:rPr lang="de-DE" sz="1200" i="1" dirty="0" smtClean="0"/>
              <a:t>      </a:t>
            </a:r>
            <a:r>
              <a:rPr lang="de-DE" sz="1200" i="1" dirty="0" err="1" smtClean="0"/>
              <a:t>DoS</a:t>
            </a:r>
            <a:r>
              <a:rPr lang="de-DE" sz="1200" i="1" dirty="0" smtClean="0"/>
              <a:t> </a:t>
            </a:r>
            <a:r>
              <a:rPr lang="de-DE" sz="1200" i="1" dirty="0" err="1"/>
              <a:t>DDoS</a:t>
            </a:r>
            <a:r>
              <a:rPr lang="de-DE" sz="1200" i="1" dirty="0" smtClean="0"/>
              <a:t/>
            </a:r>
            <a:br>
              <a:rPr lang="de-DE" sz="1200" i="1" dirty="0" smtClean="0"/>
            </a:br>
            <a:r>
              <a:rPr lang="de-DE" sz="1200" dirty="0" smtClean="0"/>
              <a:t>[   ]    [   ] Protokollschwächen     [   ]   [   ] unterdimensionierte Serversysteme</a:t>
            </a:r>
            <a:br>
              <a:rPr lang="de-DE" sz="1200" dirty="0" smtClean="0"/>
            </a:br>
            <a:r>
              <a:rPr lang="de-DE" sz="1200" dirty="0" smtClean="0"/>
              <a:t>[   ]    [   ] ineffizienter Code	         [   ]   [   ] Lage des RZ auf einer Insel</a:t>
            </a:r>
            <a:br>
              <a:rPr lang="de-DE" sz="1200" dirty="0" smtClean="0"/>
            </a:br>
            <a:r>
              <a:rPr lang="de-DE" sz="1200" dirty="0" smtClean="0"/>
              <a:t>[   ]    [   </a:t>
            </a:r>
            <a:r>
              <a:rPr lang="de-DE" sz="1200" dirty="0"/>
              <a:t>] </a:t>
            </a:r>
            <a:r>
              <a:rPr lang="de-DE" sz="1200" dirty="0" smtClean="0"/>
              <a:t>Programmierfehler</a:t>
            </a:r>
            <a:r>
              <a:rPr lang="de-DE" sz="1200" dirty="0"/>
              <a:t> </a:t>
            </a:r>
            <a:r>
              <a:rPr lang="de-DE" sz="1200" dirty="0" smtClean="0"/>
              <a:t>      [   ]   [   ]Leitungslänge im RZ</a:t>
            </a:r>
            <a:r>
              <a:rPr lang="de-DE" sz="1200" dirty="0"/>
              <a:t/>
            </a:r>
            <a:br>
              <a:rPr lang="de-DE" sz="1200" dirty="0"/>
            </a:br>
            <a:r>
              <a:rPr lang="de-DE" sz="1200" dirty="0" smtClean="0"/>
              <a:t>[   ]    [   </a:t>
            </a:r>
            <a:r>
              <a:rPr lang="de-DE" sz="1200" dirty="0"/>
              <a:t>] </a:t>
            </a:r>
            <a:r>
              <a:rPr lang="de-DE" sz="1200" dirty="0" err="1"/>
              <a:t>Amplification</a:t>
            </a:r>
            <a:r>
              <a:rPr lang="de-DE" sz="1200" dirty="0"/>
              <a:t> </a:t>
            </a:r>
            <a:r>
              <a:rPr lang="de-DE" sz="1200" dirty="0" smtClean="0"/>
              <a:t>durch </a:t>
            </a:r>
            <a:r>
              <a:rPr lang="de-DE" sz="1200" dirty="0" err="1" smtClean="0"/>
              <a:t>Requestgrößen</a:t>
            </a:r>
            <a:r>
              <a:rPr lang="de-DE" sz="1200" dirty="0"/>
              <a:t/>
            </a:r>
            <a:br>
              <a:rPr lang="de-DE" sz="1200" dirty="0"/>
            </a:br>
            <a:r>
              <a:rPr lang="de-DE" sz="1200" dirty="0" smtClean="0"/>
              <a:t>[   ]    [   ]</a:t>
            </a:r>
            <a:r>
              <a:rPr lang="de-DE" sz="1200" dirty="0" err="1" smtClean="0"/>
              <a:t>Amplification</a:t>
            </a:r>
            <a:r>
              <a:rPr lang="de-DE" sz="1200" dirty="0" smtClean="0"/>
              <a:t> durch </a:t>
            </a:r>
            <a:r>
              <a:rPr lang="de-DE" sz="1200" dirty="0" err="1" smtClean="0"/>
              <a:t>Requestzahlen</a:t>
            </a:r>
            <a:endParaRPr lang="de-DE" sz="1200" dirty="0" smtClean="0"/>
          </a:p>
          <a:p>
            <a:pPr marL="457200" indent="-457200" defTabSz="762000">
              <a:buFontTx/>
              <a:buAutoNum type="alphaUcParenR"/>
            </a:pPr>
            <a:r>
              <a:rPr lang="de-DE" sz="1200" dirty="0" smtClean="0"/>
              <a:t>Wie schon in 2B) zu erkennen kommt es gelegentlich zu XSS Attacken auf </a:t>
            </a:r>
            <a:r>
              <a:rPr lang="de-DE" sz="1200" dirty="0" err="1" smtClean="0"/>
              <a:t>Cara‘s</a:t>
            </a:r>
            <a:r>
              <a:rPr lang="de-DE" sz="1200" dirty="0" smtClean="0"/>
              <a:t> Infrastruktur. Zeichnen Sie ein Client Side XSS Szenario und erklären Sie die Reihenfolge der Vorgänge, bei dem Szenario sollen mindestens zwei Browser-Clients, ein Frontend-Webserver und ein DB-Server vorkommen. </a:t>
            </a:r>
          </a:p>
          <a:p>
            <a:pPr marL="457200" indent="-457200" defTabSz="762000">
              <a:buFontTx/>
              <a:buAutoNum type="alphaUcParenR"/>
            </a:pPr>
            <a:r>
              <a:rPr lang="de-DE" sz="1200" dirty="0" smtClean="0"/>
              <a:t>Wie könnte so eine XSS aus Aufgabe E) für die Infrastruktur des ganzen RZs gefährlich werden? Beschreiben Sie ein Angriffsszenario. </a:t>
            </a:r>
          </a:p>
          <a:p>
            <a:pPr marL="457200" indent="-457200" defTabSz="762000">
              <a:buFontTx/>
              <a:buAutoNum type="alphaUcParenR"/>
            </a:pPr>
            <a:r>
              <a:rPr lang="de-DE" sz="1200" dirty="0" smtClean="0"/>
              <a:t>Neben XSS sind </a:t>
            </a:r>
            <a:r>
              <a:rPr lang="de-DE" sz="1200" dirty="0" err="1" smtClean="0"/>
              <a:t>Buffer</a:t>
            </a:r>
            <a:r>
              <a:rPr lang="de-DE" sz="1200" dirty="0" smtClean="0"/>
              <a:t> Overflows immer wieder mal ein Problem für Cara - Welche Eigenschaften sollte </a:t>
            </a:r>
            <a:r>
              <a:rPr lang="de-DE" sz="1200" dirty="0" err="1" smtClean="0"/>
              <a:t>Shellcode</a:t>
            </a:r>
            <a:r>
              <a:rPr lang="de-DE" sz="1200" dirty="0" smtClean="0"/>
              <a:t>, der bei der Ausnutzung der </a:t>
            </a:r>
            <a:r>
              <a:rPr lang="de-DE" sz="1200" dirty="0" err="1" smtClean="0"/>
              <a:t>Buffer</a:t>
            </a:r>
            <a:r>
              <a:rPr lang="de-DE" sz="1200" dirty="0" smtClean="0"/>
              <a:t> Overflows herangezogen wird haben, damit er wirkungsvoll ist?</a:t>
            </a:r>
          </a:p>
        </p:txBody>
      </p:sp>
      <p:sp>
        <p:nvSpPr>
          <p:cNvPr id="6" name="Text Box 22"/>
          <p:cNvSpPr txBox="1">
            <a:spLocks noChangeArrowheads="1"/>
          </p:cNvSpPr>
          <p:nvPr/>
        </p:nvSpPr>
        <p:spPr bwMode="auto">
          <a:xfrm>
            <a:off x="332656" y="323528"/>
            <a:ext cx="6096000" cy="1421928"/>
          </a:xfrm>
          <a:prstGeom prst="rect">
            <a:avLst/>
          </a:prstGeom>
          <a:noFill/>
          <a:ln w="25400" algn="ctr">
            <a:noFill/>
            <a:miter lim="800000"/>
            <a:headEnd/>
            <a:tailEnd/>
          </a:ln>
        </p:spPr>
        <p:txBody>
          <a:bodyPr>
            <a:spAutoFit/>
          </a:bodyPr>
          <a:lstStyle/>
          <a:p>
            <a:pPr marL="457200" indent="-457200" defTabSz="762000">
              <a:buFont typeface="Wingdings" panose="05000000000000000000" pitchFamily="2" charset="2"/>
              <a:buAutoNum type="alphaUcParenR" startAt="4"/>
            </a:pPr>
            <a:r>
              <a:rPr lang="de-DE" sz="1200" dirty="0" smtClean="0"/>
              <a:t>Über den schwierigen Zugang zum Insel-RZ von Cara Loft haben wir nun schon gehört – die Maßnahmen zur Verfügbarkeit der Systeme im RZ sollen nun erhöht werden – entscheiden Sie zwischen symmetrischer und asymmetrischer Redundanz und begründen Sie Ihre Wahl!</a:t>
            </a:r>
          </a:p>
          <a:p>
            <a:pPr marL="457200" indent="-457200" defTabSz="762000">
              <a:buFontTx/>
              <a:buAutoNum type="alphaUcParenR" startAt="4"/>
            </a:pPr>
            <a:r>
              <a:rPr lang="de-DE" sz="1200" dirty="0" smtClean="0"/>
              <a:t>Welche Vorteile und Nachteile bietet so ein RZ auf einer einsamen Insel in Bezug auf </a:t>
            </a:r>
            <a:r>
              <a:rPr lang="de-DE" sz="1200" i="1" dirty="0" err="1" smtClean="0"/>
              <a:t>Safety</a:t>
            </a:r>
            <a:r>
              <a:rPr lang="de-DE" sz="1200" dirty="0" smtClean="0"/>
              <a:t> im Vergleich zu einem klassischen RZ in einer beliebigen Großstadt? </a:t>
            </a:r>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an_2">
  <a:themeElements>
    <a:clrScheme name="a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n_2">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alpha val="50000"/>
          </a:srgbClr>
        </a:solidFill>
        <a:ln w="25400" cap="flat" cmpd="sng" algn="ctr">
          <a:solidFill>
            <a:srgbClr val="80008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0C0C0">
            <a:alpha val="50000"/>
          </a:srgbClr>
        </a:solidFill>
        <a:ln w="25400" cap="flat" cmpd="sng" algn="ctr">
          <a:solidFill>
            <a:srgbClr val="80008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a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n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n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n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n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n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n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n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n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n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n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n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515</Words>
  <Application>Microsoft Office PowerPoint</Application>
  <PresentationFormat>Bildschirmpräsentation (4:3)</PresentationFormat>
  <Paragraphs>23</Paragraphs>
  <Slides>2</Slides>
  <Notes>0</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an_2</vt:lpstr>
      <vt:lpstr>IT Security  Klausur an der Hochschule Karlsruhe - Technik und Wirtschaft Sommersemester 2018, Mittwoch, 18.07.2018 </vt:lpstr>
      <vt:lpstr>PowerPoint-Präsentation</vt:lpstr>
    </vt:vector>
  </TitlesOfParts>
  <Company>HiLAN GmbH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Network Security</dc:title>
  <dc:creator>Georg Magschok</dc:creator>
  <cp:lastModifiedBy>gio</cp:lastModifiedBy>
  <cp:revision>683</cp:revision>
  <cp:lastPrinted>2017-01-26T09:32:37Z</cp:lastPrinted>
  <dcterms:created xsi:type="dcterms:W3CDTF">1999-06-08T13:15:35Z</dcterms:created>
  <dcterms:modified xsi:type="dcterms:W3CDTF">2019-01-11T16:36:42Z</dcterms:modified>
</cp:coreProperties>
</file>