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5"/>
  </p:notesMasterIdLst>
  <p:handoutMasterIdLst>
    <p:handoutMasterId r:id="rId6"/>
  </p:handoutMasterIdLst>
  <p:sldIdLst>
    <p:sldId id="256" r:id="rId2"/>
    <p:sldId id="257" r:id="rId3"/>
    <p:sldId id="258" r:id="rId4"/>
  </p:sldIdLst>
  <p:sldSz cx="6858000" cy="9144000" type="screen4x3"/>
  <p:notesSz cx="6797675" cy="9874250"/>
  <p:defaultTextStyle>
    <a:defPPr>
      <a:defRPr lang="en-US"/>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o" initials="g"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33"/>
    <a:srgbClr val="99FF99"/>
    <a:srgbClr val="FFFFCC"/>
    <a:srgbClr val="4D4D4D"/>
    <a:srgbClr val="1C1C1C"/>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16" autoAdjust="0"/>
    <p:restoredTop sz="86364" autoAdjust="0"/>
  </p:normalViewPr>
  <p:slideViewPr>
    <p:cSldViewPr>
      <p:cViewPr>
        <p:scale>
          <a:sx n="160" d="100"/>
          <a:sy n="160" d="100"/>
        </p:scale>
        <p:origin x="-1830" y="334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64" y="-77"/>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699"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FontTx/>
              <a:buChar char="–"/>
              <a:defRPr sz="1200" smtClean="0">
                <a:latin typeface="Helvetica" pitchFamily="34" charset="0"/>
              </a:defRPr>
            </a:lvl1pPr>
          </a:lstStyle>
          <a:p>
            <a:pPr>
              <a:defRPr/>
            </a:pPr>
            <a:endParaRPr lang="de-DE"/>
          </a:p>
        </p:txBody>
      </p:sp>
      <p:sp>
        <p:nvSpPr>
          <p:cNvPr id="157700" name="Rectangle 4"/>
          <p:cNvSpPr>
            <a:spLocks noGrp="1" noChangeArrowheads="1"/>
          </p:cNvSpPr>
          <p:nvPr>
            <p:ph type="ftr" sz="quarter" idx="2"/>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701" name="Rectangle 5"/>
          <p:cNvSpPr>
            <a:spLocks noGrp="1" noChangeArrowheads="1"/>
          </p:cNvSpPr>
          <p:nvPr>
            <p:ph type="sldNum" sz="quarter" idx="3"/>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FontTx/>
              <a:buChar char="–"/>
              <a:defRPr sz="1200" smtClean="0">
                <a:latin typeface="Helvetica" pitchFamily="34" charset="0"/>
              </a:defRPr>
            </a:lvl1pPr>
          </a:lstStyle>
          <a:p>
            <a:pPr>
              <a:defRPr/>
            </a:pPr>
            <a:fld id="{D4AA66E4-3E7F-444A-9664-2E55CBB8AA2C}" type="slidenum">
              <a:rPr lang="de-DE"/>
              <a:pPr>
                <a:defRPr/>
              </a:pPr>
              <a:t>‹Nr.›</a:t>
            </a:fld>
            <a:endParaRPr lang="de-DE"/>
          </a:p>
        </p:txBody>
      </p:sp>
    </p:spTree>
    <p:extLst>
      <p:ext uri="{BB962C8B-B14F-4D97-AF65-F5344CB8AC3E}">
        <p14:creationId xmlns:p14="http://schemas.microsoft.com/office/powerpoint/2010/main" val="1054093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3655456"/>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120650"/>
            <a:ext cx="1543050" cy="86423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900" y="120650"/>
            <a:ext cx="4476750" cy="86423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981200" y="120650"/>
            <a:ext cx="4533900" cy="1022350"/>
          </a:xfrm>
          <a:prstGeom prst="roundRect">
            <a:avLst/>
          </a:prstGeom>
          <a:ln>
            <a:headEnd/>
            <a:tailEnd/>
          </a:ln>
        </p:spPr>
        <p:style>
          <a:lnRef idx="1">
            <a:schemeClr val="accent3"/>
          </a:lnRef>
          <a:fillRef idx="2">
            <a:schemeClr val="accent3"/>
          </a:fillRef>
          <a:effectRef idx="1">
            <a:schemeClr val="accent3"/>
          </a:effectRef>
          <a:fontRef idx="none"/>
        </p:style>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2051" name="Rectangle 4"/>
          <p:cNvSpPr>
            <a:spLocks noGrp="1" noChangeArrowheads="1"/>
          </p:cNvSpPr>
          <p:nvPr>
            <p:ph type="body" idx="1"/>
          </p:nvPr>
        </p:nvSpPr>
        <p:spPr bwMode="auto">
          <a:xfrm>
            <a:off x="342900" y="1676400"/>
            <a:ext cx="6172200" cy="7086600"/>
          </a:xfrm>
          <a:prstGeom prst="rect">
            <a:avLst/>
          </a:prstGeom>
          <a:noFill/>
          <a:ln w="25400" algn="ctr">
            <a:solidFill>
              <a:srgbClr val="800080"/>
            </a:solid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609600" indent="-609600" algn="l" rtl="0" eaLnBrk="0" fontAlgn="base" hangingPunct="0">
        <a:spcBef>
          <a:spcPct val="20000"/>
        </a:spcBef>
        <a:spcAft>
          <a:spcPct val="0"/>
        </a:spcAft>
        <a:buAutoNum type="alphaLcParenR"/>
        <a:defRPr sz="3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a:solidFill>
            <a:schemeClr val="tx1"/>
          </a:solidFill>
          <a:latin typeface="+mn-lt"/>
        </a:defRPr>
      </a:lvl2pPr>
      <a:lvl3pPr marL="1371600" indent="-457200" algn="l" rtl="0" eaLnBrk="0" fontAlgn="base" hangingPunct="0">
        <a:spcBef>
          <a:spcPct val="20000"/>
        </a:spcBef>
        <a:spcAft>
          <a:spcPct val="0"/>
        </a:spcAft>
        <a:buChar char="•"/>
        <a:defRPr sz="2400">
          <a:solidFill>
            <a:schemeClr val="tx1"/>
          </a:solidFill>
          <a:latin typeface="+mn-lt"/>
        </a:defRPr>
      </a:lvl3pPr>
      <a:lvl4pPr marL="1752600" indent="-381000" algn="l" rtl="0" eaLnBrk="0" fontAlgn="base" hangingPunct="0">
        <a:spcBef>
          <a:spcPct val="20000"/>
        </a:spcBef>
        <a:spcAft>
          <a:spcPct val="0"/>
        </a:spcAft>
        <a:buChar char="–"/>
        <a:defRPr sz="2000">
          <a:solidFill>
            <a:schemeClr val="tx1"/>
          </a:solidFill>
          <a:latin typeface="+mn-lt"/>
        </a:defRPr>
      </a:lvl4pPr>
      <a:lvl5pPr marL="2209800" indent="-381000" algn="l" rtl="0" eaLnBrk="0" fontAlgn="base" hangingPunct="0">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2071678" y="142844"/>
            <a:ext cx="4343400" cy="990600"/>
          </a:xfrm>
          <a:ln/>
        </p:spPr>
        <p:style>
          <a:lnRef idx="1">
            <a:schemeClr val="accent3"/>
          </a:lnRef>
          <a:fillRef idx="2">
            <a:schemeClr val="accent3"/>
          </a:fillRef>
          <a:effectRef idx="1">
            <a:schemeClr val="accent3"/>
          </a:effectRef>
          <a:fontRef idx="minor">
            <a:schemeClr val="dk1"/>
          </a:fontRef>
        </p:style>
        <p:txBody>
          <a:bodyPr/>
          <a:lstStyle/>
          <a:p>
            <a:pPr eaLnBrk="1" hangingPunct="1"/>
            <a:r>
              <a:rPr lang="de-DE" sz="2000" dirty="0" smtClean="0"/>
              <a:t>IT Security </a:t>
            </a:r>
            <a:br>
              <a:rPr lang="de-DE" sz="2000" dirty="0" smtClean="0"/>
            </a:br>
            <a:r>
              <a:rPr lang="de-DE" sz="1000" dirty="0" smtClean="0"/>
              <a:t>Klausur an der Hochschule Karlsruhe - Technik und Wirtschaft </a:t>
            </a:r>
            <a:r>
              <a:rPr lang="de-DE" sz="1000" dirty="0" err="1" smtClean="0"/>
              <a:t>Sommersemster</a:t>
            </a:r>
            <a:r>
              <a:rPr lang="de-DE" sz="1000" dirty="0" smtClean="0"/>
              <a:t> 2017, Mittwoch, 19.07.2017, </a:t>
            </a:r>
            <a:r>
              <a:rPr lang="de-DE" sz="1000" dirty="0" smtClean="0"/>
              <a:t>11:00 </a:t>
            </a:r>
            <a:r>
              <a:rPr lang="de-DE" sz="1000" dirty="0" smtClean="0"/>
              <a:t>Uhr</a:t>
            </a:r>
          </a:p>
        </p:txBody>
      </p:sp>
      <p:sp>
        <p:nvSpPr>
          <p:cNvPr id="1028" name="Rectangle 3"/>
          <p:cNvSpPr>
            <a:spLocks noGrp="1" noChangeArrowheads="1"/>
          </p:cNvSpPr>
          <p:nvPr>
            <p:ph type="subTitle" idx="1"/>
          </p:nvPr>
        </p:nvSpPr>
        <p:spPr>
          <a:xfrm>
            <a:off x="381000" y="1370012"/>
            <a:ext cx="6019800" cy="1041747"/>
          </a:xfrm>
          <a:prstGeom prst="roundRect">
            <a:avLst/>
          </a:prstGeom>
        </p:spPr>
        <p:style>
          <a:lnRef idx="1">
            <a:schemeClr val="accent3"/>
          </a:lnRef>
          <a:fillRef idx="2">
            <a:schemeClr val="accent3"/>
          </a:fillRef>
          <a:effectRef idx="1">
            <a:schemeClr val="accent3"/>
          </a:effectRef>
          <a:fontRef idx="minor">
            <a:schemeClr val="dk1"/>
          </a:fontRef>
        </p:style>
        <p:txBody>
          <a:bodyPr/>
          <a:lstStyle/>
          <a:p>
            <a:pPr algn="l" eaLnBrk="1" hangingPunct="1"/>
            <a:r>
              <a:rPr lang="de-DE" sz="1600" dirty="0" smtClean="0"/>
              <a:t>Name:</a:t>
            </a:r>
            <a:r>
              <a:rPr lang="de-DE" sz="1200" dirty="0" smtClean="0"/>
              <a:t>___________________   </a:t>
            </a:r>
            <a:r>
              <a:rPr lang="de-DE" sz="1600" dirty="0" smtClean="0"/>
              <a:t>Punkte:</a:t>
            </a:r>
            <a:r>
              <a:rPr lang="de-DE" sz="1400" u="sng" dirty="0" smtClean="0"/>
              <a:t>______</a:t>
            </a:r>
            <a:r>
              <a:rPr lang="de-DE" sz="1600" dirty="0" smtClean="0"/>
              <a:t>/</a:t>
            </a:r>
            <a:r>
              <a:rPr lang="de-DE" sz="800" dirty="0" smtClean="0"/>
              <a:t>100</a:t>
            </a:r>
            <a:r>
              <a:rPr lang="de-DE" sz="1000" dirty="0" smtClean="0"/>
              <a:t> </a:t>
            </a:r>
            <a:r>
              <a:rPr lang="de-DE" sz="600" dirty="0" smtClean="0"/>
              <a:t>(40 zum Bestehen)    </a:t>
            </a:r>
            <a:r>
              <a:rPr lang="de-DE" sz="1600" dirty="0" smtClean="0"/>
              <a:t>Note:____</a:t>
            </a:r>
          </a:p>
          <a:p>
            <a:pPr algn="l" eaLnBrk="1" hangingPunct="1"/>
            <a:r>
              <a:rPr lang="de-DE" sz="1000" b="1" dirty="0" smtClean="0"/>
              <a:t>Disclaimer:</a:t>
            </a:r>
            <a:br>
              <a:rPr lang="de-DE" sz="1000" b="1" dirty="0" smtClean="0"/>
            </a:br>
            <a:r>
              <a:rPr lang="de-DE" sz="900" dirty="0" smtClean="0"/>
              <a:t>- Zugelassene Hilfsmittel: keine ausser Stifte und Lineal</a:t>
            </a:r>
            <a:br>
              <a:rPr lang="de-DE" sz="900" dirty="0" smtClean="0"/>
            </a:br>
            <a:r>
              <a:rPr lang="de-DE" sz="900" dirty="0" smtClean="0"/>
              <a:t>- Der Lösungsweg muss bei allen Aufgaben ersichtlich sein</a:t>
            </a:r>
          </a:p>
          <a:p>
            <a:pPr algn="l" eaLnBrk="1" hangingPunct="1"/>
            <a:r>
              <a:rPr lang="de-DE" sz="900" dirty="0" smtClean="0"/>
              <a:t>- Ähnlichkeiten mit realen Institutionen sind rein zufällig und nicht beabsichtigt</a:t>
            </a:r>
          </a:p>
        </p:txBody>
      </p:sp>
      <p:sp>
        <p:nvSpPr>
          <p:cNvPr id="1029" name="Rectangle 7"/>
          <p:cNvSpPr>
            <a:spLocks noChangeArrowheads="1"/>
          </p:cNvSpPr>
          <p:nvPr/>
        </p:nvSpPr>
        <p:spPr bwMode="auto">
          <a:xfrm>
            <a:off x="381000" y="253206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1: Begriffswelt </a:t>
            </a:r>
          </a:p>
          <a:p>
            <a:pPr>
              <a:spcBef>
                <a:spcPct val="0"/>
              </a:spcBef>
              <a:buFontTx/>
              <a:buNone/>
            </a:pPr>
            <a:r>
              <a:rPr lang="de-DE" sz="1000" dirty="0">
                <a:solidFill>
                  <a:schemeClr val="tx2"/>
                </a:solidFill>
              </a:rPr>
              <a:t>__/10					__/10 Punkte</a:t>
            </a:r>
            <a:endParaRPr lang="de-DE" sz="2000" dirty="0">
              <a:solidFill>
                <a:schemeClr val="tx2"/>
              </a:solidFill>
            </a:endParaRPr>
          </a:p>
        </p:txBody>
      </p:sp>
      <p:sp>
        <p:nvSpPr>
          <p:cNvPr id="1030" name="Rectangle 9"/>
          <p:cNvSpPr>
            <a:spLocks noChangeArrowheads="1"/>
          </p:cNvSpPr>
          <p:nvPr/>
        </p:nvSpPr>
        <p:spPr bwMode="auto">
          <a:xfrm>
            <a:off x="381000" y="4355976"/>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None/>
            </a:pPr>
            <a:r>
              <a:rPr lang="de-DE" sz="2000" dirty="0">
                <a:solidFill>
                  <a:schemeClr val="tx2"/>
                </a:solidFill>
                <a:latin typeface="+mn-lt"/>
              </a:rPr>
              <a:t>Aufgabe 2: </a:t>
            </a:r>
            <a:r>
              <a:rPr lang="de-DE" sz="2000" dirty="0" smtClean="0">
                <a:solidFill>
                  <a:schemeClr val="tx2"/>
                </a:solidFill>
                <a:latin typeface="+mn-lt"/>
              </a:rPr>
              <a:t>Safety</a:t>
            </a:r>
            <a:endParaRPr lang="de-DE" sz="2000" dirty="0">
              <a:solidFill>
                <a:schemeClr val="tx2"/>
              </a:solidFill>
              <a:latin typeface="+mn-lt"/>
            </a:endParaRPr>
          </a:p>
          <a:p>
            <a:pPr>
              <a:spcBef>
                <a:spcPct val="0"/>
              </a:spcBef>
              <a:buNone/>
            </a:pPr>
            <a:r>
              <a:rPr lang="de-DE" sz="1000" dirty="0">
                <a:solidFill>
                  <a:schemeClr val="tx2"/>
                </a:solidFill>
              </a:rPr>
              <a:t>A</a:t>
            </a:r>
            <a:r>
              <a:rPr lang="de-DE" sz="1000" dirty="0" smtClean="0">
                <a:solidFill>
                  <a:schemeClr val="tx2"/>
                </a:solidFill>
              </a:rPr>
              <a:t>)__/6  </a:t>
            </a:r>
            <a:r>
              <a:rPr lang="de-DE" sz="1000" dirty="0">
                <a:solidFill>
                  <a:schemeClr val="tx2"/>
                </a:solidFill>
              </a:rPr>
              <a:t>B</a:t>
            </a:r>
            <a:r>
              <a:rPr lang="de-DE" sz="1000" dirty="0" smtClean="0">
                <a:solidFill>
                  <a:schemeClr val="tx2"/>
                </a:solidFill>
              </a:rPr>
              <a:t>)__/4    </a:t>
            </a:r>
            <a:r>
              <a:rPr lang="de-DE" sz="1000" dirty="0">
                <a:solidFill>
                  <a:schemeClr val="tx2"/>
                </a:solidFill>
              </a:rPr>
              <a:t>C</a:t>
            </a:r>
            <a:r>
              <a:rPr lang="de-DE" sz="1000" dirty="0" smtClean="0">
                <a:solidFill>
                  <a:schemeClr val="tx2"/>
                </a:solidFill>
              </a:rPr>
              <a:t>)__/10    D)__/10   E)__/4</a:t>
            </a:r>
            <a:r>
              <a:rPr lang="de-DE" sz="1000" dirty="0">
                <a:solidFill>
                  <a:schemeClr val="tx2"/>
                </a:solidFill>
              </a:rPr>
              <a:t>		 	</a:t>
            </a:r>
            <a:r>
              <a:rPr lang="de-DE" sz="1000" dirty="0" smtClean="0">
                <a:solidFill>
                  <a:schemeClr val="tx2"/>
                </a:solidFill>
              </a:rPr>
              <a:t>__/34 Punkte </a:t>
            </a:r>
            <a:endParaRPr lang="de-DE" sz="1000" dirty="0">
              <a:solidFill>
                <a:schemeClr val="tx2"/>
              </a:solidFill>
            </a:endParaRPr>
          </a:p>
        </p:txBody>
      </p:sp>
      <p:sp>
        <p:nvSpPr>
          <p:cNvPr id="1032" name="Text Box 21"/>
          <p:cNvSpPr txBox="1">
            <a:spLocks noChangeArrowheads="1"/>
          </p:cNvSpPr>
          <p:nvPr/>
        </p:nvSpPr>
        <p:spPr bwMode="auto">
          <a:xfrm>
            <a:off x="381000" y="3065463"/>
            <a:ext cx="6019800" cy="1237262"/>
          </a:xfrm>
          <a:prstGeom prst="rect">
            <a:avLst/>
          </a:prstGeom>
          <a:noFill/>
          <a:ln w="25400">
            <a:noFill/>
            <a:miter lim="800000"/>
            <a:headEnd/>
            <a:tailEnd/>
          </a:ln>
        </p:spPr>
        <p:txBody>
          <a:bodyPr>
            <a:spAutoFit/>
          </a:bodyPr>
          <a:lstStyle/>
          <a:p>
            <a:pPr defTabSz="762000">
              <a:buFontTx/>
              <a:buNone/>
            </a:pPr>
            <a:r>
              <a:rPr lang="de-DE" sz="1200" dirty="0" smtClean="0"/>
              <a:t>Das Land </a:t>
            </a:r>
            <a:r>
              <a:rPr lang="de-DE" sz="1200" dirty="0" err="1" smtClean="0"/>
              <a:t>Molwanien</a:t>
            </a:r>
            <a:r>
              <a:rPr lang="de-DE" sz="1200" dirty="0" smtClean="0"/>
              <a:t> will sein Wahlsystem digitalisieren und Wahlcomputer einsetzen. Nicht zuletzt wegen des Vermeidens von Wahlmanipulation bedarf es dazu einiges an Expertise. Zunächst ist eine klare Begrifflichkeit erforderlich. Erklären Sie dazu folgende Begriffe kurz:</a:t>
            </a:r>
            <a:endParaRPr lang="de-DE" sz="1200" dirty="0"/>
          </a:p>
          <a:p>
            <a:pPr defTabSz="762000">
              <a:buFontTx/>
              <a:buNone/>
            </a:pPr>
            <a:r>
              <a:rPr lang="de-DE" sz="1200" dirty="0" smtClean="0"/>
              <a:t>NAT, Zuverlässigkeit, </a:t>
            </a:r>
            <a:r>
              <a:rPr lang="de-DE" sz="1200" dirty="0" err="1" smtClean="0"/>
              <a:t>DDoS</a:t>
            </a:r>
            <a:r>
              <a:rPr lang="de-DE" sz="1200" dirty="0" smtClean="0"/>
              <a:t>, Schutzziele, Bot, </a:t>
            </a:r>
            <a:r>
              <a:rPr lang="de-DE" sz="1200" dirty="0" err="1" smtClean="0"/>
              <a:t>Stateful</a:t>
            </a:r>
            <a:r>
              <a:rPr lang="de-DE" sz="1200" dirty="0" smtClean="0"/>
              <a:t> </a:t>
            </a:r>
            <a:r>
              <a:rPr lang="de-DE" sz="1200" dirty="0" err="1" smtClean="0"/>
              <a:t>Inspection</a:t>
            </a:r>
            <a:r>
              <a:rPr lang="de-DE" sz="1200" dirty="0" smtClean="0"/>
              <a:t>, dynamische Redundanz, Spoofing, Nadelöhr, Firewall</a:t>
            </a:r>
          </a:p>
        </p:txBody>
      </p:sp>
      <p:sp>
        <p:nvSpPr>
          <p:cNvPr id="1033" name="Text Box 22"/>
          <p:cNvSpPr txBox="1">
            <a:spLocks noChangeArrowheads="1"/>
          </p:cNvSpPr>
          <p:nvPr/>
        </p:nvSpPr>
        <p:spPr bwMode="auto">
          <a:xfrm>
            <a:off x="304800" y="4940980"/>
            <a:ext cx="6096000" cy="1606594"/>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Der Chefentwickler der Wahlcomputer stellt Ungereimtheiten im Lastenheft fest. </a:t>
            </a:r>
            <a:r>
              <a:rPr lang="de-DE" sz="1200" dirty="0" err="1" smtClean="0"/>
              <a:t>Safety</a:t>
            </a:r>
            <a:r>
              <a:rPr lang="de-DE" sz="1200" dirty="0" smtClean="0"/>
              <a:t> und Security werden darin synonym verwendet. Erklären Sie weshalb das nicht korrekt ist. Nennen Sie jeweils 2 Beispiele für Security- sowie </a:t>
            </a:r>
            <a:r>
              <a:rPr lang="de-DE" sz="1200" dirty="0" err="1" smtClean="0"/>
              <a:t>Safetymaßnahmen</a:t>
            </a:r>
            <a:r>
              <a:rPr lang="de-DE" sz="1200" dirty="0" smtClean="0"/>
              <a:t>.  </a:t>
            </a:r>
            <a:br>
              <a:rPr lang="de-DE" sz="1200" dirty="0" smtClean="0"/>
            </a:br>
            <a:endParaRPr lang="de-DE" sz="1200" dirty="0" smtClean="0"/>
          </a:p>
          <a:p>
            <a:pPr marL="457200" indent="-457200" defTabSz="762000">
              <a:buFontTx/>
              <a:buAutoNum type="alphaUcParenR"/>
            </a:pPr>
            <a:r>
              <a:rPr lang="de-DE" sz="1200" dirty="0" smtClean="0"/>
              <a:t>Die Zuordnung zu verschiedenen Maßnahmen-Klassen ist wohl auch noch nicht ausgefüllt worden. Bitte helfen Sie, indem Sie die Maßnahmen den Schutzzielen in der unten stehenden Tabelle zuordnen:</a:t>
            </a:r>
          </a:p>
        </p:txBody>
      </p:sp>
      <p:pic>
        <p:nvPicPr>
          <p:cNvPr id="12" name="Grafik 11" descr="root.png"/>
          <p:cNvPicPr>
            <a:picLocks noChangeAspect="1"/>
          </p:cNvPicPr>
          <p:nvPr/>
        </p:nvPicPr>
        <p:blipFill>
          <a:blip r:embed="rId2" cstate="print"/>
          <a:srcRect t="46216"/>
          <a:stretch>
            <a:fillRect/>
          </a:stretch>
        </p:blipFill>
        <p:spPr>
          <a:xfrm>
            <a:off x="214290" y="214282"/>
            <a:ext cx="1653654" cy="423575"/>
          </a:xfrm>
          <a:prstGeom prst="roundRect">
            <a:avLst>
              <a:gd name="adj" fmla="val 16667"/>
            </a:avLst>
          </a:prstGeom>
          <a:ln>
            <a:noFill/>
          </a:ln>
          <a:effectLst>
            <a:outerShdw blurRad="76200" dist="38100" dir="7800000"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graphicFrame>
        <p:nvGraphicFramePr>
          <p:cNvPr id="11" name="Tabelle 10"/>
          <p:cNvGraphicFramePr>
            <a:graphicFrameLocks noGrp="1"/>
          </p:cNvGraphicFramePr>
          <p:nvPr>
            <p:extLst>
              <p:ext uri="{D42A27DB-BD31-4B8C-83A1-F6EECF244321}">
                <p14:modId xmlns:p14="http://schemas.microsoft.com/office/powerpoint/2010/main" val="4210765112"/>
              </p:ext>
            </p:extLst>
          </p:nvPr>
        </p:nvGraphicFramePr>
        <p:xfrm>
          <a:off x="836712" y="6732240"/>
          <a:ext cx="5452096" cy="14630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669202"/>
                <a:gridCol w="994889"/>
                <a:gridCol w="929335"/>
                <a:gridCol w="862614"/>
                <a:gridCol w="996056"/>
              </a:tblGrid>
              <a:tr h="0">
                <a:tc>
                  <a:txBody>
                    <a:bodyPr/>
                    <a:lstStyle/>
                    <a:p>
                      <a:endParaRPr lang="de-DE" sz="1000" dirty="0">
                        <a:latin typeface="Arial" pitchFamily="34" charset="0"/>
                        <a:cs typeface="Arial" pitchFamily="34" charset="0"/>
                      </a:endParaRPr>
                    </a:p>
                  </a:txBody>
                  <a:tcPr/>
                </a:tc>
                <a:tc>
                  <a:txBody>
                    <a:bodyPr/>
                    <a:lstStyle/>
                    <a:p>
                      <a:r>
                        <a:rPr lang="de-DE" sz="1000" dirty="0" smtClean="0">
                          <a:solidFill>
                            <a:schemeClr val="tx1"/>
                          </a:solidFill>
                        </a:rPr>
                        <a:t>Redundanz</a:t>
                      </a:r>
                      <a:endParaRPr lang="de-DE" sz="1000" dirty="0">
                        <a:solidFill>
                          <a:schemeClr val="tx1"/>
                        </a:solidFill>
                        <a:latin typeface="Arial" pitchFamily="34" charset="0"/>
                        <a:cs typeface="Arial" pitchFamily="34" charset="0"/>
                      </a:endParaRPr>
                    </a:p>
                  </a:txBody>
                  <a:tcPr/>
                </a:tc>
                <a:tc>
                  <a:txBody>
                    <a:bodyPr/>
                    <a:lstStyle/>
                    <a:p>
                      <a:r>
                        <a:rPr lang="de-DE" sz="1000" dirty="0" smtClean="0">
                          <a:solidFill>
                            <a:schemeClr val="tx1"/>
                          </a:solidFill>
                        </a:rPr>
                        <a:t>„Firewall++“</a:t>
                      </a:r>
                      <a:endParaRPr lang="de-DE" sz="1000" dirty="0">
                        <a:solidFill>
                          <a:schemeClr val="tx1"/>
                        </a:solidFill>
                        <a:latin typeface="Arial" pitchFamily="34" charset="0"/>
                        <a:cs typeface="Arial" pitchFamily="34" charset="0"/>
                      </a:endParaRPr>
                    </a:p>
                  </a:txBody>
                  <a:tcPr/>
                </a:tc>
                <a:tc>
                  <a:txBody>
                    <a:bodyPr/>
                    <a:lstStyle/>
                    <a:p>
                      <a:r>
                        <a:rPr lang="de-DE" sz="700" dirty="0" smtClean="0">
                          <a:solidFill>
                            <a:schemeClr val="tx1"/>
                          </a:solidFill>
                        </a:rPr>
                        <a:t>Kryptographie</a:t>
                      </a:r>
                      <a:endParaRPr lang="de-DE" sz="700" dirty="0">
                        <a:solidFill>
                          <a:schemeClr val="tx1"/>
                        </a:solidFill>
                        <a:latin typeface="Arial" pitchFamily="34" charset="0"/>
                        <a:cs typeface="Arial" pitchFamily="34" charset="0"/>
                      </a:endParaRPr>
                    </a:p>
                  </a:txBody>
                  <a:tcPr/>
                </a:tc>
                <a:tc>
                  <a:txBody>
                    <a:bodyPr/>
                    <a:lstStyle/>
                    <a:p>
                      <a:r>
                        <a:rPr lang="de-DE" sz="1000" dirty="0" err="1" smtClean="0">
                          <a:solidFill>
                            <a:schemeClr val="tx1"/>
                          </a:solidFill>
                        </a:rPr>
                        <a:t>Policies</a:t>
                      </a:r>
                      <a:endParaRPr lang="de-DE" sz="1000" dirty="0">
                        <a:solidFill>
                          <a:schemeClr val="tx1"/>
                        </a:solidFill>
                        <a:latin typeface="Arial" pitchFamily="34" charset="0"/>
                        <a:cs typeface="Arial" pitchFamily="34" charset="0"/>
                      </a:endParaRPr>
                    </a:p>
                  </a:txBody>
                  <a:tcPr/>
                </a:tc>
              </a:tr>
              <a:tr h="146332">
                <a:tc>
                  <a:txBody>
                    <a:bodyPr/>
                    <a:lstStyle/>
                    <a:p>
                      <a:r>
                        <a:rPr lang="de-DE" sz="1000" dirty="0" smtClean="0"/>
                        <a:t>Verfügbarkeit</a:t>
                      </a: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r>
              <a:tr h="0">
                <a:tc>
                  <a:txBody>
                    <a:bodyPr/>
                    <a:lstStyle/>
                    <a:p>
                      <a:r>
                        <a:rPr lang="de-DE" sz="1000" dirty="0" smtClean="0"/>
                        <a:t>Integrität</a:t>
                      </a: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r>
              <a:tr h="173756">
                <a:tc>
                  <a:txBody>
                    <a:bodyPr/>
                    <a:lstStyle/>
                    <a:p>
                      <a:r>
                        <a:rPr lang="de-DE" sz="1000" dirty="0" smtClean="0"/>
                        <a:t>Vertraulichkeit</a:t>
                      </a:r>
                      <a:endParaRPr lang="de-DE" sz="1000" dirty="0">
                        <a:latin typeface="Arial" pitchFamily="34" charset="0"/>
                        <a:cs typeface="Arial" pitchFamily="34" charset="0"/>
                      </a:endParaRPr>
                    </a:p>
                  </a:txBody>
                  <a:tcPr/>
                </a:tc>
                <a:tc>
                  <a:txBody>
                    <a:bodyPr/>
                    <a:lstStyle/>
                    <a:p>
                      <a:pPr algn="ctr"/>
                      <a:endParaRPr lang="de-DE" sz="100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r>
              <a:tr h="0">
                <a:tc>
                  <a:txBody>
                    <a:bodyPr/>
                    <a:lstStyle/>
                    <a:p>
                      <a:r>
                        <a:rPr lang="de-DE" sz="1000" dirty="0" smtClean="0"/>
                        <a:t>Zurechenbarkeit</a:t>
                      </a:r>
                      <a:endParaRPr lang="de-DE" sz="1000" dirty="0">
                        <a:latin typeface="Arial" pitchFamily="34" charset="0"/>
                        <a:cs typeface="Arial" pitchFamily="34" charset="0"/>
                      </a:endParaRPr>
                    </a:p>
                  </a:txBody>
                  <a:tcPr/>
                </a:tc>
                <a:tc>
                  <a:txBody>
                    <a:bodyPr/>
                    <a:lstStyle/>
                    <a:p>
                      <a:pPr algn="ctr"/>
                      <a:endParaRPr lang="de-DE" sz="1000">
                        <a:latin typeface="Arial" pitchFamily="34" charset="0"/>
                        <a:cs typeface="Arial" pitchFamily="34" charset="0"/>
                      </a:endParaRPr>
                    </a:p>
                  </a:txBody>
                  <a:tcPr/>
                </a:tc>
                <a:tc>
                  <a:txBody>
                    <a:bodyPr/>
                    <a:lstStyle/>
                    <a:p>
                      <a:pPr algn="ctr"/>
                      <a:endParaRPr lang="de-DE" sz="100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r>
              <a:tr h="145147">
                <a:tc>
                  <a:txBody>
                    <a:bodyPr/>
                    <a:lstStyle/>
                    <a:p>
                      <a:r>
                        <a:rPr lang="de-DE" sz="1000" kern="1200" dirty="0" smtClean="0">
                          <a:solidFill>
                            <a:schemeClr val="dk1"/>
                          </a:solidFill>
                          <a:latin typeface="+mn-lt"/>
                          <a:ea typeface="+mn-ea"/>
                          <a:cs typeface="+mn-cs"/>
                        </a:rPr>
                        <a:t>Rechtsverbindlichkeit</a:t>
                      </a:r>
                      <a:endParaRPr lang="de-DE" sz="1000" kern="1200" baseline="30000" dirty="0">
                        <a:solidFill>
                          <a:schemeClr val="dk1"/>
                        </a:solidFill>
                        <a:latin typeface="+mn-lt"/>
                        <a:ea typeface="+mn-ea"/>
                        <a:cs typeface="+mn-cs"/>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kern="1200" dirty="0">
                        <a:solidFill>
                          <a:schemeClr val="dk1"/>
                        </a:solidFill>
                        <a:latin typeface="+mn-lt"/>
                        <a:ea typeface="+mn-ea"/>
                        <a:cs typeface="+mn-cs"/>
                      </a:endParaRPr>
                    </a:p>
                  </a:txBody>
                  <a:tcPr/>
                </a:tc>
                <a:tc>
                  <a:txBody>
                    <a:bodyPr/>
                    <a:lstStyle/>
                    <a:p>
                      <a:pPr algn="ctr"/>
                      <a:endParaRPr lang="de-DE" sz="10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42900" y="4355976"/>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a:t>
            </a:r>
            <a:r>
              <a:rPr lang="de-DE" sz="2000" dirty="0" smtClean="0">
                <a:solidFill>
                  <a:schemeClr val="tx2"/>
                </a:solidFill>
              </a:rPr>
              <a:t>3: Security</a:t>
            </a:r>
            <a:endParaRPr lang="de-DE" sz="2000" dirty="0">
              <a:solidFill>
                <a:schemeClr val="tx2"/>
              </a:solidFill>
            </a:endParaRPr>
          </a:p>
          <a:p>
            <a:pPr>
              <a:spcBef>
                <a:spcPct val="0"/>
              </a:spcBef>
              <a:buFontTx/>
              <a:buNone/>
            </a:pPr>
            <a:r>
              <a:rPr lang="de-DE" sz="1000" dirty="0">
                <a:solidFill>
                  <a:schemeClr val="tx2"/>
                </a:solidFill>
              </a:rPr>
              <a:t>A</a:t>
            </a:r>
            <a:r>
              <a:rPr lang="de-DE" sz="1000" dirty="0" smtClean="0">
                <a:solidFill>
                  <a:schemeClr val="tx2"/>
                </a:solidFill>
              </a:rPr>
              <a:t>)__/6   B)__/15   C)__/5   D)__/10   E)__/10 			</a:t>
            </a:r>
            <a:r>
              <a:rPr lang="de-DE" sz="1000" smtClean="0">
                <a:solidFill>
                  <a:schemeClr val="tx2"/>
                </a:solidFill>
              </a:rPr>
              <a:t>__/46 </a:t>
            </a:r>
            <a:r>
              <a:rPr lang="de-DE" sz="1000" dirty="0">
                <a:solidFill>
                  <a:schemeClr val="tx2"/>
                </a:solidFill>
              </a:rPr>
              <a:t>Punkte</a:t>
            </a:r>
          </a:p>
        </p:txBody>
      </p:sp>
      <p:sp>
        <p:nvSpPr>
          <p:cNvPr id="6" name="Text Box 22"/>
          <p:cNvSpPr txBox="1">
            <a:spLocks noChangeArrowheads="1"/>
          </p:cNvSpPr>
          <p:nvPr/>
        </p:nvSpPr>
        <p:spPr bwMode="auto">
          <a:xfrm>
            <a:off x="304800" y="1000100"/>
            <a:ext cx="6096000" cy="2215991"/>
          </a:xfrm>
          <a:prstGeom prst="rect">
            <a:avLst/>
          </a:prstGeom>
          <a:noFill/>
          <a:ln w="25400" algn="ctr">
            <a:noFill/>
            <a:miter lim="800000"/>
            <a:headEnd/>
            <a:tailEnd/>
          </a:ln>
        </p:spPr>
        <p:txBody>
          <a:bodyPr>
            <a:spAutoFit/>
          </a:bodyPr>
          <a:lstStyle/>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100" dirty="0" smtClean="0"/>
          </a:p>
          <a:p>
            <a:pPr marL="457200" indent="-457200" defTabSz="762000">
              <a:buFontTx/>
              <a:buAutoNum type="alphaUcParenR"/>
            </a:pPr>
            <a:endParaRPr lang="de-DE" sz="1100" dirty="0" smtClean="0"/>
          </a:p>
          <a:p>
            <a:pPr marL="457200" indent="-457200" defTabSz="762000">
              <a:buFontTx/>
              <a:buAutoNum type="alphaUcParenR"/>
            </a:pPr>
            <a:endParaRPr lang="de-DE" sz="1100" dirty="0" smtClean="0"/>
          </a:p>
        </p:txBody>
      </p:sp>
      <p:sp>
        <p:nvSpPr>
          <p:cNvPr id="5" name="Text Box 22"/>
          <p:cNvSpPr txBox="1">
            <a:spLocks noChangeArrowheads="1"/>
          </p:cNvSpPr>
          <p:nvPr/>
        </p:nvSpPr>
        <p:spPr bwMode="auto">
          <a:xfrm>
            <a:off x="332656" y="5004048"/>
            <a:ext cx="6096000" cy="3998018"/>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Die Wahlcomputer sollen automatisch mit Softwareupdates über das Netz versorgt werden können. Welche Schwachstellen ergeben sich daraus für einen potentiellen Angreifer? Wie könnten Sie das verhindern? </a:t>
            </a:r>
          </a:p>
          <a:p>
            <a:pPr marL="457200" indent="-457200" defTabSz="762000">
              <a:buFontTx/>
              <a:buAutoNum type="alphaUcParenR"/>
            </a:pPr>
            <a:r>
              <a:rPr lang="de-DE" sz="1200" dirty="0" smtClean="0"/>
              <a:t>Bei einem Code Review der Wahlcomputer Software entdecken Sie folgenden Codeschnipsel: </a:t>
            </a:r>
            <a:r>
              <a:rPr lang="de-DE" sz="1200" dirty="0"/>
              <a:t/>
            </a:r>
            <a:br>
              <a:rPr lang="de-DE" sz="1200" dirty="0"/>
            </a:br>
            <a:r>
              <a:rPr lang="de-DE" sz="1200" dirty="0" smtClean="0"/>
              <a:t/>
            </a:r>
            <a:br>
              <a:rPr lang="de-DE" sz="1200" dirty="0" smtClean="0"/>
            </a:br>
            <a:r>
              <a:rPr lang="de-DE" sz="1050" dirty="0" err="1" smtClean="0">
                <a:latin typeface="Courier New" panose="02070309020205020404" pitchFamily="49" charset="0"/>
                <a:cs typeface="Courier New" panose="02070309020205020404" pitchFamily="49" charset="0"/>
              </a:rPr>
              <a:t>void</a:t>
            </a:r>
            <a:r>
              <a:rPr lang="de-DE" sz="1050" dirty="0" smtClean="0">
                <a:latin typeface="Courier New" panose="02070309020205020404" pitchFamily="49" charset="0"/>
                <a:cs typeface="Courier New" panose="02070309020205020404" pitchFamily="49" charset="0"/>
              </a:rPr>
              <a:t>  </a:t>
            </a:r>
            <a:r>
              <a:rPr lang="de-DE" sz="1050" dirty="0" err="1" smtClean="0">
                <a:latin typeface="Courier New" panose="02070309020205020404" pitchFamily="49" charset="0"/>
                <a:cs typeface="Courier New" panose="02070309020205020404" pitchFamily="49" charset="0"/>
              </a:rPr>
              <a:t>FrageBenutzername</a:t>
            </a:r>
            <a:r>
              <a:rPr lang="de-DE" sz="1050" dirty="0" smtClean="0">
                <a:latin typeface="Courier New" panose="02070309020205020404" pitchFamily="49" charset="0"/>
                <a:cs typeface="Courier New" panose="02070309020205020404" pitchFamily="49" charset="0"/>
              </a:rPr>
              <a:t> () {</a:t>
            </a:r>
            <a:br>
              <a:rPr lang="de-DE" sz="1050" dirty="0" smtClean="0">
                <a:latin typeface="Courier New" panose="02070309020205020404" pitchFamily="49" charset="0"/>
                <a:cs typeface="Courier New" panose="02070309020205020404" pitchFamily="49" charset="0"/>
              </a:rPr>
            </a:br>
            <a:r>
              <a:rPr lang="de-DE" sz="1050" dirty="0" smtClean="0">
                <a:latin typeface="Courier New" panose="02070309020205020404" pitchFamily="49" charset="0"/>
                <a:cs typeface="Courier New" panose="02070309020205020404" pitchFamily="49" charset="0"/>
              </a:rPr>
              <a:t>	</a:t>
            </a:r>
            <a:r>
              <a:rPr lang="de-DE" sz="1050" dirty="0" err="1" smtClean="0">
                <a:latin typeface="Courier New" panose="02070309020205020404" pitchFamily="49" charset="0"/>
                <a:cs typeface="Courier New" panose="02070309020205020404" pitchFamily="49" charset="0"/>
              </a:rPr>
              <a:t>char</a:t>
            </a:r>
            <a:r>
              <a:rPr lang="de-DE" sz="1050" dirty="0" smtClean="0">
                <a:latin typeface="Courier New" panose="02070309020205020404" pitchFamily="49" charset="0"/>
                <a:cs typeface="Courier New" panose="02070309020205020404" pitchFamily="49" charset="0"/>
              </a:rPr>
              <a:t> </a:t>
            </a:r>
            <a:r>
              <a:rPr lang="de-DE" sz="1050" dirty="0" err="1" smtClean="0">
                <a:latin typeface="Courier New" panose="02070309020205020404" pitchFamily="49" charset="0"/>
                <a:cs typeface="Courier New" panose="02070309020205020404" pitchFamily="49" charset="0"/>
              </a:rPr>
              <a:t>name</a:t>
            </a:r>
            <a:r>
              <a:rPr lang="de-DE" sz="1050" dirty="0" smtClean="0">
                <a:latin typeface="Courier New" panose="02070309020205020404" pitchFamily="49" charset="0"/>
                <a:cs typeface="Courier New" panose="02070309020205020404" pitchFamily="49" charset="0"/>
              </a:rPr>
              <a:t> [23];</a:t>
            </a:r>
            <a:br>
              <a:rPr lang="de-DE" sz="1050" dirty="0" smtClean="0">
                <a:latin typeface="Courier New" panose="02070309020205020404" pitchFamily="49" charset="0"/>
                <a:cs typeface="Courier New" panose="02070309020205020404" pitchFamily="49" charset="0"/>
              </a:rPr>
            </a:br>
            <a:r>
              <a:rPr lang="de-DE" sz="1050" dirty="0" smtClean="0">
                <a:latin typeface="Courier New" panose="02070309020205020404" pitchFamily="49" charset="0"/>
                <a:cs typeface="Courier New" panose="02070309020205020404" pitchFamily="49" charset="0"/>
              </a:rPr>
              <a:t>	</a:t>
            </a:r>
            <a:r>
              <a:rPr lang="de-DE" sz="1050" dirty="0" err="1" smtClean="0">
                <a:latin typeface="Courier New" panose="02070309020205020404" pitchFamily="49" charset="0"/>
                <a:cs typeface="Courier New" panose="02070309020205020404" pitchFamily="49" charset="0"/>
              </a:rPr>
              <a:t>printf</a:t>
            </a:r>
            <a:r>
              <a:rPr lang="de-DE" sz="1050" dirty="0" smtClean="0">
                <a:latin typeface="Courier New" panose="02070309020205020404" pitchFamily="49" charset="0"/>
                <a:cs typeface="Courier New" panose="02070309020205020404" pitchFamily="49" charset="0"/>
              </a:rPr>
              <a:t> („Geben Sie Ihren Namen ein:\n“);</a:t>
            </a:r>
            <a:br>
              <a:rPr lang="de-DE" sz="1050" dirty="0" smtClean="0">
                <a:latin typeface="Courier New" panose="02070309020205020404" pitchFamily="49" charset="0"/>
                <a:cs typeface="Courier New" panose="02070309020205020404" pitchFamily="49" charset="0"/>
              </a:rPr>
            </a:br>
            <a:r>
              <a:rPr lang="de-DE" sz="1050" dirty="0" smtClean="0">
                <a:latin typeface="Courier New" panose="02070309020205020404" pitchFamily="49" charset="0"/>
                <a:cs typeface="Courier New" panose="02070309020205020404" pitchFamily="49" charset="0"/>
              </a:rPr>
              <a:t/>
            </a:r>
            <a:br>
              <a:rPr lang="de-DE" sz="1050" dirty="0" smtClean="0">
                <a:latin typeface="Courier New" panose="02070309020205020404" pitchFamily="49" charset="0"/>
                <a:cs typeface="Courier New" panose="02070309020205020404" pitchFamily="49" charset="0"/>
              </a:rPr>
            </a:br>
            <a:r>
              <a:rPr lang="de-DE" sz="1050" dirty="0">
                <a:latin typeface="Courier New" panose="02070309020205020404" pitchFamily="49" charset="0"/>
                <a:cs typeface="Courier New" panose="02070309020205020404" pitchFamily="49" charset="0"/>
              </a:rPr>
              <a:t>	</a:t>
            </a:r>
            <a:r>
              <a:rPr lang="de-DE" sz="1050" dirty="0" err="1" smtClean="0">
                <a:latin typeface="Courier New" panose="02070309020205020404" pitchFamily="49" charset="0"/>
                <a:cs typeface="Courier New" panose="02070309020205020404" pitchFamily="49" charset="0"/>
              </a:rPr>
              <a:t>gets</a:t>
            </a:r>
            <a:r>
              <a:rPr lang="de-DE" sz="1050" dirty="0" smtClean="0">
                <a:latin typeface="Courier New" panose="02070309020205020404" pitchFamily="49" charset="0"/>
                <a:cs typeface="Courier New" panose="02070309020205020404" pitchFamily="49" charset="0"/>
              </a:rPr>
              <a:t>(</a:t>
            </a:r>
            <a:r>
              <a:rPr lang="de-DE" sz="1050" dirty="0" err="1" smtClean="0">
                <a:latin typeface="Courier New" panose="02070309020205020404" pitchFamily="49" charset="0"/>
                <a:cs typeface="Courier New" panose="02070309020205020404" pitchFamily="49" charset="0"/>
              </a:rPr>
              <a:t>name</a:t>
            </a:r>
            <a:r>
              <a:rPr lang="de-DE" sz="1050" dirty="0" smtClean="0">
                <a:latin typeface="Courier New" panose="02070309020205020404" pitchFamily="49" charset="0"/>
                <a:cs typeface="Courier New" panose="02070309020205020404" pitchFamily="49" charset="0"/>
              </a:rPr>
              <a:t>);</a:t>
            </a:r>
            <a:br>
              <a:rPr lang="de-DE" sz="1050" dirty="0" smtClean="0">
                <a:latin typeface="Courier New" panose="02070309020205020404" pitchFamily="49" charset="0"/>
                <a:cs typeface="Courier New" panose="02070309020205020404" pitchFamily="49" charset="0"/>
              </a:rPr>
            </a:br>
            <a:r>
              <a:rPr lang="de-DE" sz="1050" dirty="0" smtClean="0">
                <a:latin typeface="Courier New" panose="02070309020205020404" pitchFamily="49" charset="0"/>
                <a:cs typeface="Courier New" panose="02070309020205020404" pitchFamily="49" charset="0"/>
              </a:rPr>
              <a:t>	</a:t>
            </a:r>
            <a:r>
              <a:rPr lang="de-DE" sz="1050" dirty="0" err="1" smtClean="0">
                <a:latin typeface="Courier New" panose="02070309020205020404" pitchFamily="49" charset="0"/>
                <a:cs typeface="Courier New" panose="02070309020205020404" pitchFamily="49" charset="0"/>
              </a:rPr>
              <a:t>dbCon</a:t>
            </a:r>
            <a:r>
              <a:rPr lang="de-DE" sz="1050" dirty="0" smtClean="0">
                <a:latin typeface="Courier New" panose="02070309020205020404" pitchFamily="49" charset="0"/>
                <a:cs typeface="Courier New" panose="02070309020205020404" pitchFamily="49" charset="0"/>
              </a:rPr>
              <a:t> = </a:t>
            </a:r>
            <a:r>
              <a:rPr lang="de-DE" sz="1050" dirty="0" err="1" smtClean="0">
                <a:latin typeface="Courier New" panose="02070309020205020404" pitchFamily="49" charset="0"/>
                <a:cs typeface="Courier New" panose="02070309020205020404" pitchFamily="49" charset="0"/>
              </a:rPr>
              <a:t>OpenDbConnection</a:t>
            </a:r>
            <a:r>
              <a:rPr lang="de-DE" sz="1050" dirty="0" smtClean="0">
                <a:latin typeface="Courier New" panose="02070309020205020404" pitchFamily="49" charset="0"/>
                <a:cs typeface="Courier New" panose="02070309020205020404" pitchFamily="49" charset="0"/>
              </a:rPr>
              <a:t>();</a:t>
            </a:r>
            <a:br>
              <a:rPr lang="de-DE" sz="1050" dirty="0" smtClean="0">
                <a:latin typeface="Courier New" panose="02070309020205020404" pitchFamily="49" charset="0"/>
                <a:cs typeface="Courier New" panose="02070309020205020404" pitchFamily="49" charset="0"/>
              </a:rPr>
            </a:br>
            <a:r>
              <a:rPr lang="de-DE" sz="1050" dirty="0" smtClean="0">
                <a:latin typeface="Courier New" panose="02070309020205020404" pitchFamily="49" charset="0"/>
                <a:cs typeface="Courier New" panose="02070309020205020404" pitchFamily="49" charset="0"/>
              </a:rPr>
              <a:t>	</a:t>
            </a:r>
            <a:r>
              <a:rPr lang="de-DE" sz="1050" dirty="0" err="1" smtClean="0">
                <a:latin typeface="Courier New" panose="02070309020205020404" pitchFamily="49" charset="0"/>
                <a:cs typeface="Courier New" panose="02070309020205020404" pitchFamily="49" charset="0"/>
              </a:rPr>
              <a:t>dbCon.execute</a:t>
            </a:r>
            <a:r>
              <a:rPr lang="de-DE" sz="1050" dirty="0" smtClean="0">
                <a:latin typeface="Courier New" panose="02070309020205020404" pitchFamily="49" charset="0"/>
                <a:cs typeface="Courier New" panose="02070309020205020404" pitchFamily="49" charset="0"/>
              </a:rPr>
              <a:t>(„INSERT INTO </a:t>
            </a:r>
            <a:r>
              <a:rPr lang="de-DE" sz="1050" dirty="0" err="1" smtClean="0">
                <a:latin typeface="Courier New" panose="02070309020205020404" pitchFamily="49" charset="0"/>
                <a:cs typeface="Courier New" panose="02070309020205020404" pitchFamily="49" charset="0"/>
              </a:rPr>
              <a:t>waehler</a:t>
            </a:r>
            <a:r>
              <a:rPr lang="de-DE" sz="1050" dirty="0" smtClean="0">
                <a:latin typeface="Courier New" panose="02070309020205020404" pitchFamily="49" charset="0"/>
                <a:cs typeface="Courier New" panose="02070309020205020404" pitchFamily="49" charset="0"/>
              </a:rPr>
              <a:t> (Name) VALUES (“+</a:t>
            </a:r>
            <a:r>
              <a:rPr lang="de-DE" sz="1050" dirty="0" err="1" smtClean="0">
                <a:latin typeface="Courier New" panose="02070309020205020404" pitchFamily="49" charset="0"/>
                <a:cs typeface="Courier New" panose="02070309020205020404" pitchFamily="49" charset="0"/>
              </a:rPr>
              <a:t>name</a:t>
            </a:r>
            <a:r>
              <a:rPr lang="de-DE" sz="1050" dirty="0" smtClean="0">
                <a:latin typeface="Courier New" panose="02070309020205020404" pitchFamily="49" charset="0"/>
                <a:cs typeface="Courier New" panose="02070309020205020404" pitchFamily="49" charset="0"/>
              </a:rPr>
              <a:t>+“);“); </a:t>
            </a:r>
            <a:br>
              <a:rPr lang="de-DE" sz="1050" dirty="0" smtClean="0">
                <a:latin typeface="Courier New" panose="02070309020205020404" pitchFamily="49" charset="0"/>
                <a:cs typeface="Courier New" panose="02070309020205020404" pitchFamily="49" charset="0"/>
              </a:rPr>
            </a:br>
            <a:r>
              <a:rPr lang="de-DE" sz="1050" dirty="0" smtClean="0">
                <a:latin typeface="Courier New" panose="02070309020205020404" pitchFamily="49" charset="0"/>
                <a:cs typeface="Courier New" panose="02070309020205020404" pitchFamily="49" charset="0"/>
              </a:rPr>
              <a:t/>
            </a:r>
            <a:br>
              <a:rPr lang="de-DE" sz="1050" dirty="0" smtClean="0">
                <a:latin typeface="Courier New" panose="02070309020205020404" pitchFamily="49" charset="0"/>
                <a:cs typeface="Courier New" panose="02070309020205020404" pitchFamily="49" charset="0"/>
              </a:rPr>
            </a:br>
            <a:r>
              <a:rPr lang="de-DE" sz="1050" dirty="0" smtClean="0">
                <a:latin typeface="Courier New" panose="02070309020205020404" pitchFamily="49" charset="0"/>
                <a:cs typeface="Courier New" panose="02070309020205020404" pitchFamily="49" charset="0"/>
              </a:rPr>
              <a:t>	</a:t>
            </a:r>
            <a:r>
              <a:rPr lang="de-DE" sz="1050" dirty="0" err="1" smtClean="0">
                <a:latin typeface="Courier New" panose="02070309020205020404" pitchFamily="49" charset="0"/>
                <a:cs typeface="Courier New" panose="02070309020205020404" pitchFamily="49" charset="0"/>
              </a:rPr>
              <a:t>renderHTMLpage</a:t>
            </a:r>
            <a:r>
              <a:rPr lang="de-DE" sz="1050" dirty="0" smtClean="0">
                <a:latin typeface="Courier New" panose="02070309020205020404" pitchFamily="49" charset="0"/>
                <a:cs typeface="Courier New" panose="02070309020205020404" pitchFamily="49" charset="0"/>
              </a:rPr>
              <a:t>(„hallo “+</a:t>
            </a:r>
            <a:r>
              <a:rPr lang="de-DE" sz="1050" dirty="0" err="1" smtClean="0">
                <a:latin typeface="Courier New" panose="02070309020205020404" pitchFamily="49" charset="0"/>
                <a:cs typeface="Courier New" panose="02070309020205020404" pitchFamily="49" charset="0"/>
              </a:rPr>
              <a:t>name</a:t>
            </a:r>
            <a:r>
              <a:rPr lang="de-DE" sz="1050" dirty="0" smtClean="0">
                <a:latin typeface="Courier New" panose="02070309020205020404" pitchFamily="49" charset="0"/>
                <a:cs typeface="Courier New" panose="02070309020205020404" pitchFamily="49" charset="0"/>
              </a:rPr>
              <a:t>+“ danke für Ihre Stimme&lt;</a:t>
            </a:r>
            <a:r>
              <a:rPr lang="de-DE" sz="1050" dirty="0" err="1" smtClean="0">
                <a:latin typeface="Courier New" panose="02070309020205020404" pitchFamily="49" charset="0"/>
                <a:cs typeface="Courier New" panose="02070309020205020404" pitchFamily="49" charset="0"/>
              </a:rPr>
              <a:t>br</a:t>
            </a:r>
            <a:r>
              <a:rPr lang="de-DE" sz="1050" dirty="0" smtClean="0">
                <a:latin typeface="Courier New" panose="02070309020205020404" pitchFamily="49" charset="0"/>
                <a:cs typeface="Courier New" panose="02070309020205020404" pitchFamily="49" charset="0"/>
              </a:rPr>
              <a:t> /&gt;“);</a:t>
            </a:r>
            <a:br>
              <a:rPr lang="de-DE" sz="1050" dirty="0" smtClean="0">
                <a:latin typeface="Courier New" panose="02070309020205020404" pitchFamily="49" charset="0"/>
                <a:cs typeface="Courier New" panose="02070309020205020404" pitchFamily="49" charset="0"/>
              </a:rPr>
            </a:br>
            <a:r>
              <a:rPr lang="de-DE" sz="1050" dirty="0" smtClean="0">
                <a:latin typeface="Courier New" panose="02070309020205020404" pitchFamily="49" charset="0"/>
                <a:cs typeface="Courier New" panose="02070309020205020404" pitchFamily="49" charset="0"/>
              </a:rPr>
              <a:t>}</a:t>
            </a:r>
            <a:br>
              <a:rPr lang="de-DE" sz="1050" dirty="0" smtClean="0">
                <a:latin typeface="Courier New" panose="02070309020205020404" pitchFamily="49" charset="0"/>
                <a:cs typeface="Courier New" panose="02070309020205020404" pitchFamily="49" charset="0"/>
              </a:rPr>
            </a:br>
            <a:r>
              <a:rPr lang="de-DE" sz="1200" dirty="0" smtClean="0"/>
              <a:t/>
            </a:r>
            <a:br>
              <a:rPr lang="de-DE" sz="1200" dirty="0" smtClean="0"/>
            </a:br>
            <a:r>
              <a:rPr lang="de-DE" sz="1200" dirty="0" smtClean="0"/>
              <a:t>1) Welche potentielle Sicherheitsprobleme entstehen dadurch? </a:t>
            </a:r>
            <a:br>
              <a:rPr lang="de-DE" sz="1200" dirty="0" smtClean="0"/>
            </a:br>
            <a:r>
              <a:rPr lang="de-DE" sz="1200" dirty="0" smtClean="0"/>
              <a:t>2) Verbessern Sie den Code so, dass er nicht mehr anfällig ist.</a:t>
            </a:r>
            <a:br>
              <a:rPr lang="de-DE" sz="1200" dirty="0" smtClean="0"/>
            </a:br>
            <a:r>
              <a:rPr lang="de-DE" sz="1200" dirty="0" smtClean="0"/>
              <a:t>3) Welche weiteren Maßnahmen kennen Sie um die im Code entstandenen Sicherheitslücken zu vermeiden?</a:t>
            </a:r>
          </a:p>
          <a:p>
            <a:pPr marL="457200" indent="-457200" defTabSz="762000">
              <a:buFontTx/>
              <a:buAutoNum type="alphaUcParenR"/>
            </a:pPr>
            <a:endParaRPr lang="de-DE" sz="1200" dirty="0" smtClean="0"/>
          </a:p>
        </p:txBody>
      </p:sp>
      <p:sp>
        <p:nvSpPr>
          <p:cNvPr id="7" name="Text Box 22"/>
          <p:cNvSpPr txBox="1">
            <a:spLocks noChangeArrowheads="1"/>
          </p:cNvSpPr>
          <p:nvPr/>
        </p:nvSpPr>
        <p:spPr bwMode="auto">
          <a:xfrm>
            <a:off x="338741" y="355576"/>
            <a:ext cx="6096000" cy="3859518"/>
          </a:xfrm>
          <a:prstGeom prst="rect">
            <a:avLst/>
          </a:prstGeom>
          <a:noFill/>
          <a:ln w="25400" algn="ctr">
            <a:noFill/>
            <a:miter lim="800000"/>
            <a:headEnd/>
            <a:tailEnd/>
          </a:ln>
        </p:spPr>
        <p:txBody>
          <a:bodyPr>
            <a:spAutoFit/>
          </a:bodyPr>
          <a:lstStyle/>
          <a:p>
            <a:pPr marL="457200" indent="-457200" defTabSz="762000">
              <a:buFont typeface="Wingdings" panose="05000000000000000000" pitchFamily="2" charset="2"/>
              <a:buAutoNum type="alphaUcParenR" startAt="3"/>
            </a:pPr>
            <a:r>
              <a:rPr lang="de-DE" sz="1200" dirty="0" smtClean="0"/>
              <a:t>Die Wahllokale sollen mit Wahlcomputer ausgestattet werden. Ein Wahlcomputer hat laut Hersteller eine Verfügbarkeit von 50%. Die Internetanbindung im Wahllokal hat eine Verfügbarkeit von 90%, Strom kann mit 90% zur Verfügung gestellt werden. Wie viele Wahlcomputer benötigen Sie, um eine Verfügbarkeit von über 64% für das Wahllokal zu garantieren (bei möglichst minimalen Kosten!)?</a:t>
            </a:r>
          </a:p>
          <a:p>
            <a:pPr marL="457200" indent="-457200" defTabSz="762000">
              <a:buFont typeface="Wingdings" panose="05000000000000000000" pitchFamily="2" charset="2"/>
              <a:buAutoNum type="alphaUcParenR" startAt="3"/>
            </a:pPr>
            <a:r>
              <a:rPr lang="de-DE" sz="1200" dirty="0" smtClean="0"/>
              <a:t>Auch die Serverkomponenten müssen redundant ausgelegt werden. Es soll ein aktiv-passiv Setup aufgebaut werden.</a:t>
            </a:r>
          </a:p>
          <a:p>
            <a:pPr marL="914400" lvl="1" indent="-457200" defTabSz="762000">
              <a:buFont typeface="+mj-lt"/>
              <a:buAutoNum type="arabicPeriod"/>
            </a:pPr>
            <a:r>
              <a:rPr lang="de-DE" sz="1200" dirty="0" smtClean="0"/>
              <a:t>Auf welchen Ebenen könnten Sie ein Takeover zwischen dem aktiven und dem passiven System durchführen?</a:t>
            </a:r>
          </a:p>
          <a:p>
            <a:pPr marL="914400" lvl="1" indent="-457200" defTabSz="762000">
              <a:buFont typeface="+mj-lt"/>
              <a:buAutoNum type="arabicPeriod"/>
            </a:pPr>
            <a:r>
              <a:rPr lang="de-DE" sz="1200" dirty="0" smtClean="0"/>
              <a:t>In welchen Eigenschaften unterscheiden sich diese Ebenen zur Service-Übernahme? Stellen Sie strukturiert Vor- und Nachteile gegenüber!</a:t>
            </a:r>
          </a:p>
          <a:p>
            <a:pPr marL="914400" lvl="1" indent="-457200" defTabSz="762000">
              <a:buFont typeface="+mj-lt"/>
              <a:buAutoNum type="arabicPeriod"/>
            </a:pPr>
            <a:r>
              <a:rPr lang="de-DE" sz="1200" dirty="0" smtClean="0"/>
              <a:t>Welche Rolle hat dabei der </a:t>
            </a:r>
            <a:r>
              <a:rPr lang="de-DE" sz="1200" dirty="0" err="1" smtClean="0"/>
              <a:t>Heartbeat</a:t>
            </a:r>
            <a:r>
              <a:rPr lang="de-DE" sz="1200" dirty="0" smtClean="0"/>
              <a:t>?</a:t>
            </a:r>
            <a:endParaRPr lang="de-DE" sz="1200" dirty="0"/>
          </a:p>
          <a:p>
            <a:pPr marL="914400" lvl="1" indent="-457200" defTabSz="762000">
              <a:buFont typeface="+mj-lt"/>
              <a:buAutoNum type="arabicPeriod"/>
            </a:pPr>
            <a:r>
              <a:rPr lang="de-DE" sz="1200" dirty="0" smtClean="0"/>
              <a:t>Welche Methoden, so einen </a:t>
            </a:r>
            <a:r>
              <a:rPr lang="de-DE" sz="1200" dirty="0" err="1" smtClean="0"/>
              <a:t>Heartbeat</a:t>
            </a:r>
            <a:r>
              <a:rPr lang="de-DE" sz="1200" dirty="0" smtClean="0"/>
              <a:t> zu implementieren fallen Ihnen ein?</a:t>
            </a:r>
          </a:p>
          <a:p>
            <a:pPr marL="914400" lvl="1" indent="-457200" defTabSz="762000">
              <a:buFont typeface="+mj-lt"/>
              <a:buAutoNum type="arabicPeriod"/>
            </a:pPr>
            <a:r>
              <a:rPr lang="de-DE" sz="1200" dirty="0" smtClean="0"/>
              <a:t>Was versteht man unter einer „Split Brain“ Situation?</a:t>
            </a:r>
          </a:p>
          <a:p>
            <a:pPr marL="457200" indent="-457200" defTabSz="762000">
              <a:buFont typeface="+mj-lt"/>
              <a:buAutoNum type="alphaUcParenR" startAt="3"/>
            </a:pPr>
            <a:r>
              <a:rPr lang="de-DE" sz="1200" dirty="0" smtClean="0"/>
              <a:t>Welche Schutzziele sollten bei einem Wahlcomputer besondere Beachtung finden? Nennen Sie jeweils 2 konkrete Maßnahmen, welche die Schutzziele unterstützen. </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2"/>
          <p:cNvSpPr txBox="1">
            <a:spLocks noChangeArrowheads="1"/>
          </p:cNvSpPr>
          <p:nvPr/>
        </p:nvSpPr>
        <p:spPr bwMode="auto">
          <a:xfrm>
            <a:off x="338741" y="355576"/>
            <a:ext cx="6096000" cy="5447645"/>
          </a:xfrm>
          <a:prstGeom prst="rect">
            <a:avLst/>
          </a:prstGeom>
          <a:noFill/>
          <a:ln w="25400" algn="ctr">
            <a:noFill/>
            <a:miter lim="800000"/>
            <a:headEnd/>
            <a:tailEnd/>
          </a:ln>
        </p:spPr>
        <p:txBody>
          <a:bodyPr>
            <a:spAutoFit/>
          </a:bodyPr>
          <a:lstStyle/>
          <a:p>
            <a:pPr marL="457200" indent="-457200" defTabSz="762000">
              <a:buFont typeface="Wingdings" panose="05000000000000000000" pitchFamily="2" charset="2"/>
              <a:buAutoNum type="alphaUcParenR" startAt="3"/>
            </a:pPr>
            <a:r>
              <a:rPr lang="de-DE" sz="1200" dirty="0" smtClean="0"/>
              <a:t>Welche der folgenden Eigenschaften besitzt ein Wurm (nach der </a:t>
            </a:r>
            <a:r>
              <a:rPr lang="de-DE" sz="1200" dirty="0"/>
              <a:t>D</a:t>
            </a:r>
            <a:r>
              <a:rPr lang="de-DE" sz="1200" dirty="0" smtClean="0"/>
              <a:t>efinition aus der Vorlesung) auf jeden Fall? Streichen Sie unzutreffende aus der Liste. Extrapunkt: kennzeichnen Sie optionale Funktionen mit (o): </a:t>
            </a:r>
            <a:br>
              <a:rPr lang="de-DE" sz="1200" dirty="0" smtClean="0"/>
            </a:br>
            <a:r>
              <a:rPr lang="de-DE" sz="1200" dirty="0" smtClean="0"/>
              <a:t>verbreitet sich über Datenträger</a:t>
            </a:r>
            <a:br>
              <a:rPr lang="de-DE" sz="1200" dirty="0" smtClean="0"/>
            </a:br>
            <a:r>
              <a:rPr lang="de-DE" sz="1200" dirty="0" smtClean="0"/>
              <a:t>nutzt </a:t>
            </a:r>
            <a:r>
              <a:rPr lang="de-DE" sz="1200" dirty="0" err="1" smtClean="0"/>
              <a:t>Buffer</a:t>
            </a:r>
            <a:r>
              <a:rPr lang="de-DE" sz="1200" dirty="0" smtClean="0"/>
              <a:t>-Overflows</a:t>
            </a:r>
            <a:br>
              <a:rPr lang="de-DE" sz="1200" dirty="0" smtClean="0"/>
            </a:br>
            <a:r>
              <a:rPr lang="de-DE" sz="1200" dirty="0" smtClean="0"/>
              <a:t>verbreitet sich selbständig über das Netz</a:t>
            </a:r>
            <a:br>
              <a:rPr lang="de-DE" sz="1200" dirty="0" smtClean="0"/>
            </a:br>
            <a:r>
              <a:rPr lang="de-DE" sz="1200" dirty="0" smtClean="0"/>
              <a:t>lädt Funktionen nach</a:t>
            </a:r>
            <a:br>
              <a:rPr lang="de-DE" sz="1200" dirty="0" smtClean="0"/>
            </a:br>
            <a:r>
              <a:rPr lang="de-DE" sz="1200" dirty="0" smtClean="0"/>
              <a:t>hat ein Trojaner</a:t>
            </a:r>
            <a:br>
              <a:rPr lang="de-DE" sz="1200" dirty="0" smtClean="0"/>
            </a:br>
            <a:r>
              <a:rPr lang="de-DE" sz="1200" dirty="0" smtClean="0"/>
              <a:t>verschlüsselt Festplatten</a:t>
            </a:r>
            <a:br>
              <a:rPr lang="de-DE" sz="1200" dirty="0" smtClean="0"/>
            </a:br>
            <a:r>
              <a:rPr lang="de-DE" sz="1200" dirty="0" smtClean="0"/>
              <a:t>sucht Opfer</a:t>
            </a:r>
            <a:br>
              <a:rPr lang="de-DE" sz="1200" dirty="0" smtClean="0"/>
            </a:br>
            <a:r>
              <a:rPr lang="de-DE" sz="1200" dirty="0" smtClean="0"/>
              <a:t>versteckt sich</a:t>
            </a:r>
            <a:br>
              <a:rPr lang="de-DE" sz="1200" dirty="0" smtClean="0"/>
            </a:br>
            <a:r>
              <a:rPr lang="de-DE" sz="1200" dirty="0" smtClean="0"/>
              <a:t>befällt </a:t>
            </a:r>
            <a:r>
              <a:rPr lang="de-DE" sz="1200" dirty="0" err="1" smtClean="0"/>
              <a:t>Executables</a:t>
            </a:r>
            <a:endParaRPr lang="de-DE" sz="1200" dirty="0" smtClean="0"/>
          </a:p>
          <a:p>
            <a:pPr marL="457200" indent="-457200" defTabSz="762000">
              <a:buFont typeface="Wingdings" panose="05000000000000000000" pitchFamily="2" charset="2"/>
              <a:buAutoNum type="alphaUcParenR" startAt="3"/>
            </a:pPr>
            <a:r>
              <a:rPr lang="de-DE" sz="1200" dirty="0" smtClean="0"/>
              <a:t>Sie wollen die Sicherheit Ihrer Wahlcomputer überprüfen. Schreiben Sie in Pseudocode einen Port Scanner, welcher die gefundenen Informationen mit einer </a:t>
            </a:r>
            <a:r>
              <a:rPr lang="de-DE" sz="1200" dirty="0" err="1" smtClean="0"/>
              <a:t>Vulnerability</a:t>
            </a:r>
            <a:r>
              <a:rPr lang="de-DE" sz="1200" dirty="0" smtClean="0"/>
              <a:t> DB abgleicht und im Falle einer Sicherheitslücke einen Alarm triggert.</a:t>
            </a:r>
          </a:p>
          <a:p>
            <a:pPr marL="457200" indent="-457200" defTabSz="762000">
              <a:buFont typeface="Wingdings" panose="05000000000000000000" pitchFamily="2" charset="2"/>
              <a:buAutoNum type="alphaUcParenR" startAt="3"/>
            </a:pPr>
            <a:r>
              <a:rPr lang="de-DE" sz="1200" dirty="0" smtClean="0"/>
              <a:t>Die Wahlcomputer sollen entgegen Ihrer Empfehlung über das Internet mit der Zentrale verbunden werden. Zudem sollen noch die Wahlhelfer Laptops bekommen, mit denen Sie den Zustand der Wahlcomputer überwachen können. Selbstverständlich sollen diese auch im Internet surfen dürfen damit Ihnen nicht langweilig wird.</a:t>
            </a:r>
            <a:br>
              <a:rPr lang="de-DE" sz="1200" dirty="0" smtClean="0"/>
            </a:br>
            <a:r>
              <a:rPr lang="de-DE" sz="1200" dirty="0" smtClean="0"/>
              <a:t>1) Skizzieren Sie den Aufbau des Netzes des Wahllokals – benutzen Sie die Sicherheitsbausteine aus der Vorlesung um einen optimalen Schutz zu gewährleisten. </a:t>
            </a:r>
            <a:br>
              <a:rPr lang="de-DE" sz="1200" dirty="0" smtClean="0"/>
            </a:br>
            <a:r>
              <a:rPr lang="de-DE" sz="1200" dirty="0" smtClean="0"/>
              <a:t>2) Welche Richtlinien definieren Sie für die Laptops und deren Benutzung?</a:t>
            </a:r>
          </a:p>
          <a:p>
            <a:pPr marL="457200" indent="-457200" defTabSz="762000">
              <a:buFont typeface="Wingdings" panose="05000000000000000000" pitchFamily="2" charset="2"/>
              <a:buAutoNum type="alphaUcParenR" startAt="3"/>
            </a:pPr>
            <a:endParaRPr lang="de-DE" sz="1200" dirty="0" smtClean="0"/>
          </a:p>
          <a:p>
            <a:pPr marL="457200" indent="-457200" defTabSz="762000">
              <a:buFont typeface="Wingdings" panose="05000000000000000000" pitchFamily="2" charset="2"/>
              <a:buAutoNum type="alphaUcParenR" startAt="3"/>
            </a:pPr>
            <a:endParaRPr lang="de-DE" sz="1200" dirty="0" smtClean="0"/>
          </a:p>
          <a:p>
            <a:pPr marL="457200" indent="-457200" defTabSz="762000">
              <a:buFont typeface="Wingdings" panose="05000000000000000000" pitchFamily="2" charset="2"/>
              <a:buAutoNum type="alphaUcParenR" startAt="3"/>
            </a:pPr>
            <a:endParaRPr lang="de-DE" sz="1200" dirty="0" smtClean="0"/>
          </a:p>
        </p:txBody>
      </p:sp>
    </p:spTree>
    <p:extLst>
      <p:ext uri="{BB962C8B-B14F-4D97-AF65-F5344CB8AC3E}">
        <p14:creationId xmlns:p14="http://schemas.microsoft.com/office/powerpoint/2010/main" val="4009743196"/>
      </p:ext>
    </p:extLst>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an_2">
  <a:themeElements>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_2">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408</Words>
  <Application>Microsoft Office PowerPoint</Application>
  <PresentationFormat>Bildschirmpräsentation (4:3)</PresentationFormat>
  <Paragraphs>45</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an_2</vt:lpstr>
      <vt:lpstr>IT Security  Klausur an der Hochschule Karlsruhe - Technik und Wirtschaft Sommersemster 2017, Mittwoch, 19.07.2017, 11:00 Uhr</vt:lpstr>
      <vt:lpstr>PowerPoint-Präsentation</vt:lpstr>
      <vt:lpstr>PowerPoint-Präsentation</vt:lpstr>
    </vt:vector>
  </TitlesOfParts>
  <Company>HiLAN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creator>Georg Magschok</dc:creator>
  <cp:lastModifiedBy>Michael Fischer</cp:lastModifiedBy>
  <cp:revision>586</cp:revision>
  <cp:lastPrinted>1999-04-01T10:27:55Z</cp:lastPrinted>
  <dcterms:created xsi:type="dcterms:W3CDTF">1999-06-08T13:15:35Z</dcterms:created>
  <dcterms:modified xsi:type="dcterms:W3CDTF">2017-07-19T07:09:58Z</dcterms:modified>
</cp:coreProperties>
</file>