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9144000" type="screen4x3"/>
  <p:notesSz cx="6797675" cy="987425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o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16" autoAdjust="0"/>
    <p:restoredTop sz="86364" autoAdjust="0"/>
  </p:normalViewPr>
  <p:slideViewPr>
    <p:cSldViewPr>
      <p:cViewPr>
        <p:scale>
          <a:sx n="200" d="100"/>
          <a:sy n="200" d="100"/>
        </p:scale>
        <p:origin x="-3283" y="12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9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65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IT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Sommersemester 2016, Montag, 04.07.2016, 14:00 Uhr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2"/>
            <a:ext cx="6019800" cy="1041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  <a:p>
            <a:pPr algn="l" eaLnBrk="1" hangingPunct="1"/>
            <a:r>
              <a:rPr lang="de-DE" sz="900" dirty="0" smtClean="0"/>
              <a:t>- Ähnlichkeiten mit realen Institutionen sind rein zufällig und nicht beabsichtigt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__/10 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381000" y="4762872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)__/6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)__/8    </a:t>
            </a:r>
            <a:r>
              <a:rPr lang="de-DE" sz="1000" dirty="0">
                <a:solidFill>
                  <a:schemeClr val="tx2"/>
                </a:solidFill>
              </a:rPr>
              <a:t>C</a:t>
            </a:r>
            <a:r>
              <a:rPr lang="de-DE" sz="1000" dirty="0" smtClean="0">
                <a:solidFill>
                  <a:schemeClr val="tx2"/>
                </a:solidFill>
              </a:rPr>
              <a:t>)__/8    D)__/7</a:t>
            </a:r>
            <a:r>
              <a:rPr lang="de-DE" sz="1000" dirty="0">
                <a:solidFill>
                  <a:schemeClr val="tx2"/>
                </a:solidFill>
              </a:rPr>
              <a:t>		 	</a:t>
            </a:r>
            <a:r>
              <a:rPr lang="de-DE" sz="1000" dirty="0" smtClean="0">
                <a:solidFill>
                  <a:schemeClr val="tx2"/>
                </a:solidFill>
              </a:rPr>
              <a:t>__/29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4219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buFontTx/>
              <a:buNone/>
            </a:pPr>
            <a:r>
              <a:rPr lang="de-DE" sz="1200" dirty="0" smtClean="0"/>
              <a:t>Sie bereiten ein Referendum (Volksabstimmung) im Internet unter den Einwohnern von </a:t>
            </a:r>
            <a:r>
              <a:rPr lang="de-DE" sz="1200" dirty="0" err="1" smtClean="0"/>
              <a:t>Molwanien</a:t>
            </a:r>
            <a:r>
              <a:rPr lang="de-DE" sz="1200" dirty="0" smtClean="0"/>
              <a:t> bzgl. des Ausstiegs aus der KATO (</a:t>
            </a:r>
            <a:r>
              <a:rPr lang="de-DE" sz="1200" dirty="0" err="1" smtClean="0"/>
              <a:t>Kommunik</a:t>
            </a:r>
            <a:r>
              <a:rPr lang="de-DE" sz="1200" dirty="0" smtClean="0"/>
              <a:t> </a:t>
            </a:r>
            <a:r>
              <a:rPr lang="de-DE" sz="1200" dirty="0" err="1" smtClean="0"/>
              <a:t>Antlantisk</a:t>
            </a:r>
            <a:r>
              <a:rPr lang="de-DE" sz="1200" dirty="0" smtClean="0"/>
              <a:t> </a:t>
            </a:r>
            <a:r>
              <a:rPr lang="de-DE" sz="1200" dirty="0" err="1" smtClean="0"/>
              <a:t>Tritisk</a:t>
            </a:r>
            <a:r>
              <a:rPr lang="de-DE" sz="1200" dirty="0" smtClean="0"/>
              <a:t> </a:t>
            </a:r>
            <a:r>
              <a:rPr lang="de-DE" sz="1200" dirty="0" err="1" smtClean="0"/>
              <a:t>Organisationisk</a:t>
            </a:r>
            <a:r>
              <a:rPr lang="de-DE" sz="1200" dirty="0" smtClean="0"/>
              <a:t>) vor. IT-Sicherheit spielt dabei eine sehr große Rolle, und damit alle Mitarbeiter die selbe Sprache sprechen erklären Sie ihnen bitte kurz folgende Begriffe aus der IT-Security:</a:t>
            </a:r>
            <a:endParaRPr lang="de-DE" sz="1200" dirty="0"/>
          </a:p>
          <a:p>
            <a:pPr defTabSz="762000">
              <a:buFontTx/>
              <a:buNone/>
            </a:pPr>
            <a:r>
              <a:rPr lang="de-DE" sz="1200" dirty="0" err="1" smtClean="0"/>
              <a:t>Shellcode</a:t>
            </a:r>
            <a:r>
              <a:rPr lang="de-DE" sz="1200" dirty="0" smtClean="0"/>
              <a:t>, NOP-Rutsche, Asymmetrische </a:t>
            </a:r>
            <a:r>
              <a:rPr lang="de-DE" sz="1200" dirty="0"/>
              <a:t>Redundanz, </a:t>
            </a:r>
            <a:r>
              <a:rPr lang="de-DE" sz="1200" dirty="0" smtClean="0"/>
              <a:t>VPN, ARP-Spoofing</a:t>
            </a:r>
            <a:r>
              <a:rPr lang="de-DE" sz="1200" dirty="0"/>
              <a:t>, </a:t>
            </a:r>
            <a:r>
              <a:rPr lang="de-DE" sz="1200" dirty="0" smtClean="0"/>
              <a:t>XSRF, Verfügbarkeit, USV, Vertraulichkeit, </a:t>
            </a:r>
            <a:r>
              <a:rPr lang="de-DE" sz="1200" dirty="0" err="1" smtClean="0"/>
              <a:t>Policy</a:t>
            </a:r>
            <a:endParaRPr lang="de-DE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04800" y="5373028"/>
            <a:ext cx="6096000" cy="12372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Für Ihr Online-Referendum ist die Rechtssicherheit eine wichtige Voraussetzung. Wie können Sie die Konformität Ihrer Umsetzung gegenüber gesetzlichen Anforderungen belegen?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Auch die Risikobetrachtung ist zentral für </a:t>
            </a:r>
            <a:r>
              <a:rPr lang="de-DE" sz="1200" dirty="0" err="1" smtClean="0"/>
              <a:t>Molwanien</a:t>
            </a:r>
            <a:r>
              <a:rPr lang="de-DE" sz="1200" dirty="0" smtClean="0"/>
              <a:t> und die KATO. Kreuzen Sie ihm bitte an, welche Maßnahmen beim Erreichen welcher Schutzziele</a:t>
            </a:r>
            <a:br>
              <a:rPr lang="de-DE" sz="1200" dirty="0" smtClean="0"/>
            </a:br>
            <a:r>
              <a:rPr lang="de-DE" sz="1200" dirty="0" smtClean="0"/>
              <a:t>sinnvoll sind:</a:t>
            </a:r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88246"/>
              </p:ext>
            </p:extLst>
          </p:nvPr>
        </p:nvGraphicFramePr>
        <p:xfrm>
          <a:off x="626752" y="6804248"/>
          <a:ext cx="5452096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9202"/>
                <a:gridCol w="994889"/>
                <a:gridCol w="929335"/>
                <a:gridCol w="862614"/>
                <a:gridCol w="996056"/>
              </a:tblGrid>
              <a:tr h="0">
                <a:tc>
                  <a:txBody>
                    <a:bodyPr/>
                    <a:lstStyle/>
                    <a:p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</a:rPr>
                        <a:t>Redundanz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</a:rPr>
                        <a:t>„Firewall“++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700" dirty="0" smtClean="0">
                          <a:solidFill>
                            <a:schemeClr val="tx1"/>
                          </a:solidFill>
                        </a:rPr>
                        <a:t>Kryptographie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solidFill>
                            <a:schemeClr val="tx1"/>
                          </a:solidFill>
                        </a:rPr>
                        <a:t>Policies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332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Verfügbarkeit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Integrität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3756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Vertraulichkeit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Zurechenbarkeit</a:t>
                      </a:r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5147">
                <a:tc>
                  <a:txBody>
                    <a:bodyPr/>
                    <a:lstStyle/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Rechtsverbindlichkeit</a:t>
                      </a:r>
                      <a:endParaRPr lang="de-DE" sz="10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2627784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)__/7 B)__/7  C</a:t>
            </a:r>
            <a:r>
              <a:rPr lang="de-DE" sz="1000" dirty="0" smtClean="0">
                <a:solidFill>
                  <a:schemeClr val="tx2"/>
                </a:solidFill>
              </a:rPr>
              <a:t>)__/12  </a:t>
            </a:r>
            <a:r>
              <a:rPr lang="de-DE" sz="1000" dirty="0" smtClean="0">
                <a:solidFill>
                  <a:schemeClr val="tx2"/>
                </a:solidFill>
              </a:rPr>
              <a:t>D)__/5  E)__/8  F)__/8  G)__/6  H)__/</a:t>
            </a:r>
            <a:r>
              <a:rPr lang="de-DE" sz="1000" dirty="0" smtClean="0">
                <a:solidFill>
                  <a:schemeClr val="tx2"/>
                </a:solidFill>
              </a:rPr>
              <a:t>8	</a:t>
            </a:r>
            <a:r>
              <a:rPr lang="de-DE" sz="1000" dirty="0" smtClean="0">
                <a:solidFill>
                  <a:schemeClr val="tx2"/>
                </a:solidFill>
              </a:rPr>
              <a:t>	__/61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3230623"/>
            <a:ext cx="6096000" cy="485671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Bei der Anbindung Ihrer Clients in Abstimmungsbüros verwenden Sie unter anderem NAT mit folgendem Setup:</a:t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Die Workstation soll zum Wahlserver zwei HTTPS-Verbindungen aufmachen. Füllen Sie die folgende </a:t>
            </a:r>
            <a:r>
              <a:rPr lang="de-DE" sz="1200" dirty="0" err="1" smtClean="0"/>
              <a:t>Masquerading</a:t>
            </a:r>
            <a:r>
              <a:rPr lang="de-DE" sz="1200" dirty="0" smtClean="0"/>
              <a:t>-Tabelle mit den dann </a:t>
            </a:r>
            <a:r>
              <a:rPr lang="de-DE" sz="1200" dirty="0" err="1" smtClean="0"/>
              <a:t>vorzufindenen</a:t>
            </a:r>
            <a:r>
              <a:rPr lang="de-DE" sz="1200" dirty="0" smtClean="0"/>
              <a:t> Inhalten: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Ergänzend zu NAT im Abstimmungsbüro benötigen Sie auch </a:t>
            </a:r>
            <a:r>
              <a:rPr lang="de-DE" sz="1200" dirty="0" err="1" smtClean="0"/>
              <a:t>Firewallregeln</a:t>
            </a:r>
            <a:r>
              <a:rPr lang="de-DE" sz="1200" dirty="0" smtClean="0"/>
              <a:t> vor dem Wahlserver. Verbessern Sie den folgenden Regelsatz für eingehende Verbindungen (Nehmen Sie sich bitte gestalterische Freiheiten):</a:t>
            </a:r>
          </a:p>
          <a:p>
            <a:pPr defTabSz="762000">
              <a:buNone/>
            </a:pP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TCP 25</a:t>
            </a:r>
          </a:p>
          <a:p>
            <a:pPr defTabSz="762000">
              <a:buNone/>
            </a:pP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UDP 53</a:t>
            </a:r>
          </a:p>
          <a:p>
            <a:pPr defTabSz="762000">
              <a:buNone/>
            </a:pPr>
            <a:r>
              <a:rPr lang="de-DE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 TCP 80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04800" y="323528"/>
            <a:ext cx="6096000" cy="21975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 typeface="Wingdings" panose="05000000000000000000" pitchFamily="2" charset="2"/>
              <a:buAutoNum type="alphaUcParenR" startAt="3"/>
            </a:pPr>
            <a:r>
              <a:rPr lang="de-DE" sz="1200" dirty="0" smtClean="0"/>
              <a:t>Die Abstimmungsberechtigten im </a:t>
            </a:r>
            <a:r>
              <a:rPr lang="de-DE" sz="1200" dirty="0" err="1" smtClean="0"/>
              <a:t>Molwanien</a:t>
            </a:r>
            <a:r>
              <a:rPr lang="de-DE" sz="1200" dirty="0" smtClean="0"/>
              <a:t> können auch per Briefwahl (90% verfügbar, in manchen Fällen geht‘s auch schief), per persönlicher Präsenz in Wahllokalen (70% verfügbar) und nun eben per Internet (30% verfügbar) teilnehmen. Wie groß ist somit die Gesamt-Verfügbarkeit von Abstimmungsverfahren für das Referendum?</a:t>
            </a:r>
          </a:p>
          <a:p>
            <a:pPr marL="457200" indent="-457200" defTabSz="762000">
              <a:buFont typeface="Wingdings" panose="05000000000000000000" pitchFamily="2" charset="2"/>
              <a:buAutoNum type="alphaUcParenR" startAt="3"/>
            </a:pPr>
            <a:r>
              <a:rPr lang="de-DE" sz="1200" dirty="0" smtClean="0"/>
              <a:t>Das Risiko, dass ein Abstimmungsbüro gekapert wird beträgt 5%. Zur Absicherung gegen solchen Missbrauch setzen Sie 10000 Molwanische Pfund(₻) ein. Sollte ein Abstimmungsbüro hintergangen werden, entsteht ein Schaden von 400000</a:t>
            </a:r>
            <a:r>
              <a:rPr lang="de-DE" sz="1200" dirty="0"/>
              <a:t> </a:t>
            </a:r>
            <a:r>
              <a:rPr lang="de-DE" sz="1200" dirty="0" smtClean="0"/>
              <a:t>₻. Lohnt sich die Absicherung, oder geben Sie zu viele ₻ dafür aus?</a:t>
            </a:r>
          </a:p>
          <a:p>
            <a:pPr marL="457200" indent="-457200" defTabSz="762000">
              <a:buFont typeface="Wingdings" panose="05000000000000000000" pitchFamily="2" charset="2"/>
              <a:buAutoNum type="alphaUcParenR" startAt="3"/>
            </a:pPr>
            <a:endParaRPr lang="de-DE" sz="1200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1201489" y="4552762"/>
            <a:ext cx="4613250" cy="1666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11"/>
          <p:cNvGrpSpPr>
            <a:grpSpLocks/>
          </p:cNvGrpSpPr>
          <p:nvPr/>
        </p:nvGrpSpPr>
        <p:grpSpPr bwMode="auto">
          <a:xfrm>
            <a:off x="2636912" y="4277402"/>
            <a:ext cx="576064" cy="576064"/>
            <a:chOff x="3286116" y="1714488"/>
            <a:chExt cx="900000" cy="900000"/>
          </a:xfrm>
        </p:grpSpPr>
        <p:sp>
          <p:nvSpPr>
            <p:cNvPr id="10" name="Abgerundetes Rechteck 9"/>
            <p:cNvSpPr/>
            <p:nvPr/>
          </p:nvSpPr>
          <p:spPr>
            <a:xfrm>
              <a:off x="3286116" y="1714488"/>
              <a:ext cx="900000" cy="900000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Pfeil in vier Richtungen 10"/>
            <p:cNvSpPr/>
            <p:nvPr/>
          </p:nvSpPr>
          <p:spPr>
            <a:xfrm>
              <a:off x="3357545" y="1785916"/>
              <a:ext cx="720635" cy="720635"/>
            </a:xfrm>
            <a:prstGeom prst="quadArrow">
              <a:avLst>
                <a:gd name="adj1" fmla="val 13665"/>
                <a:gd name="adj2" fmla="val 22500"/>
                <a:gd name="adj3" fmla="val 225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" name="Picture 2" descr="C:\Programme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3" y="4102706"/>
            <a:ext cx="90963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C:\Dokumente und Einstellungen\fischi\Lokale Einstellungen\Temporary Internet Files\Content.IE5\U5QBOPWN\MCj042479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707" y="4102706"/>
            <a:ext cx="8969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loud"/>
          <p:cNvSpPr>
            <a:spLocks noChangeAspect="1" noEditPoints="1" noChangeArrowheads="1"/>
          </p:cNvSpPr>
          <p:nvPr/>
        </p:nvSpPr>
        <p:spPr bwMode="auto">
          <a:xfrm>
            <a:off x="3870523" y="4238735"/>
            <a:ext cx="1074405" cy="7200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812423" y="3735840"/>
            <a:ext cx="9284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10.0.0.3/27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Workstation</a:t>
            </a:r>
            <a:endParaRPr lang="de-DE" altLang="de-DE" sz="1100" dirty="0"/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060848" y="4049133"/>
            <a:ext cx="88838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10.0.0.1/27</a:t>
            </a:r>
            <a:endParaRPr lang="de-DE" altLang="de-DE" sz="1100" dirty="0"/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2924944" y="4049133"/>
            <a:ext cx="11240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193.196.1.4/31</a:t>
            </a:r>
            <a:endParaRPr lang="de-DE" altLang="de-DE" sz="1100" dirty="0"/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5382691" y="3735840"/>
            <a:ext cx="9220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/>
              <a:t>1.2.3.4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err="1" smtClean="0"/>
              <a:t>WahlServer</a:t>
            </a:r>
            <a:endParaRPr lang="de-DE" altLang="de-DE" sz="1100" dirty="0"/>
          </a:p>
        </p:txBody>
      </p:sp>
      <p:graphicFrame>
        <p:nvGraphicFramePr>
          <p:cNvPr id="57" name="Tabel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59443"/>
              </p:ext>
            </p:extLst>
          </p:nvPr>
        </p:nvGraphicFramePr>
        <p:xfrm>
          <a:off x="574572" y="5678895"/>
          <a:ext cx="5734749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120"/>
                <a:gridCol w="792088"/>
                <a:gridCol w="1082841"/>
                <a:gridCol w="789367"/>
                <a:gridCol w="1198244"/>
                <a:gridCol w="792089"/>
              </a:tblGrid>
              <a:tr h="216024"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SRC IP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SRC PORT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NAT IP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NAT PORT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DST IP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DST PORT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</a:tr>
              <a:tr h="419556"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</a:tr>
              <a:tr h="432048"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  <a:tc>
                  <a:txBody>
                    <a:bodyPr/>
                    <a:lstStyle/>
                    <a:p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/>
                </a:tc>
              </a:tr>
            </a:tbl>
          </a:graphicData>
        </a:graphic>
      </p:graphicFrame>
      <p:sp>
        <p:nvSpPr>
          <p:cNvPr id="59" name="Cloud"/>
          <p:cNvSpPr>
            <a:spLocks noChangeAspect="1" noEditPoints="1" noChangeArrowheads="1"/>
          </p:cNvSpPr>
          <p:nvPr/>
        </p:nvSpPr>
        <p:spPr bwMode="auto">
          <a:xfrm>
            <a:off x="1772816" y="4310743"/>
            <a:ext cx="752084" cy="50405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LAN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2564904" y="4841221"/>
            <a:ext cx="7569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smtClean="0"/>
              <a:t>NAT-GW</a:t>
            </a:r>
            <a:endParaRPr lang="de-DE" altLang="de-DE" sz="11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332656" y="323528"/>
            <a:ext cx="6096000" cy="659257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 startAt="2"/>
            </a:pPr>
            <a:endParaRPr lang="de-DE" sz="1200" dirty="0"/>
          </a:p>
          <a:p>
            <a:pPr marL="457200" indent="-457200" defTabSz="762000">
              <a:buFont typeface="Wingdings" panose="05000000000000000000" pitchFamily="2" charset="2"/>
              <a:buAutoNum type="alphaUcParenR" startAt="3"/>
            </a:pPr>
            <a:r>
              <a:rPr lang="de-DE" sz="1200" dirty="0" smtClean="0"/>
              <a:t>Ein kritisches Element zur Absicherung gegen Spoofing sind die Identitätsabbildungsebenen mit Protokollen wie ARP</a:t>
            </a:r>
            <a:r>
              <a:rPr lang="de-DE" sz="1200" dirty="0"/>
              <a:t> </a:t>
            </a:r>
            <a:r>
              <a:rPr lang="de-DE" sz="1200" dirty="0" smtClean="0"/>
              <a:t>oder DNS, sowie Session Management auf den höheren OSI-</a:t>
            </a:r>
            <a:r>
              <a:rPr lang="de-DE" sz="1200" dirty="0" err="1" smtClean="0"/>
              <a:t>Layern</a:t>
            </a:r>
            <a:r>
              <a:rPr lang="de-DE" sz="1200" dirty="0" smtClean="0"/>
              <a:t>.</a:t>
            </a:r>
            <a:br>
              <a:rPr lang="de-DE" sz="1200" dirty="0" smtClean="0"/>
            </a:br>
            <a:r>
              <a:rPr lang="de-DE" sz="1200" dirty="0" smtClean="0"/>
              <a:t>Welche Gefahren für ein politisches Online-Instrument wie das des </a:t>
            </a:r>
            <a:r>
              <a:rPr lang="de-DE" sz="1200" dirty="0" err="1" smtClean="0"/>
              <a:t>Molwanien</a:t>
            </a:r>
            <a:r>
              <a:rPr lang="de-DE" sz="1200" dirty="0" smtClean="0"/>
              <a:t>-Referendums entstehen durch Spoofing?</a:t>
            </a:r>
            <a:br>
              <a:rPr lang="de-DE" sz="1200" dirty="0" smtClean="0"/>
            </a:br>
            <a:r>
              <a:rPr lang="de-DE" sz="1200" dirty="0" smtClean="0"/>
              <a:t>Welche Schutzmechanismen helfen gegen </a:t>
            </a:r>
            <a:r>
              <a:rPr lang="de-DE" sz="1200" dirty="0" smtClean="0"/>
              <a:t>Spoofing auf den höheren OSI-</a:t>
            </a:r>
            <a:r>
              <a:rPr lang="de-DE" sz="1200" dirty="0" err="1" smtClean="0"/>
              <a:t>Layern</a:t>
            </a:r>
            <a:r>
              <a:rPr lang="de-DE" sz="1200" dirty="0" smtClean="0"/>
              <a:t>?</a:t>
            </a:r>
            <a:br>
              <a:rPr lang="de-DE" sz="1200" dirty="0" smtClean="0"/>
            </a:br>
            <a:r>
              <a:rPr lang="de-DE" sz="1200" dirty="0" smtClean="0"/>
              <a:t>Um die Gefahr von klassischem Spoofing zu illustrieren, formulieren</a:t>
            </a:r>
            <a:r>
              <a:rPr lang="de-DE" sz="1200" dirty="0" smtClean="0"/>
              <a:t> Sie bitte in Pseudo-Code den Ablauf einer ARP-Spoofing-Attacke aus Angreifer-Sicht</a:t>
            </a:r>
            <a:r>
              <a:rPr lang="de-DE" sz="1200" dirty="0"/>
              <a:t>!</a:t>
            </a:r>
            <a:endParaRPr lang="de-DE" sz="1200" dirty="0"/>
          </a:p>
          <a:p>
            <a:pPr marL="457200" indent="-457200" defTabSz="762000">
              <a:buFontTx/>
              <a:buAutoNum type="alphaUcParenR" startAt="3"/>
            </a:pPr>
            <a:r>
              <a:rPr lang="de-DE" sz="1200" dirty="0" smtClean="0"/>
              <a:t>Welche </a:t>
            </a:r>
            <a:r>
              <a:rPr lang="de-DE" sz="1200" dirty="0"/>
              <a:t>Gefahr besteht in folgendem Code-Fragment, und warum?</a:t>
            </a:r>
            <a:br>
              <a:rPr lang="de-DE" sz="1200" dirty="0"/>
            </a:b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SavePasswords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pNewPwd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counter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char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p4PSN[11];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cboom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cbam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cbim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= 32;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(p4PSN,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pNewPwd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>
                <a:latin typeface="Courier New" pitchFamily="49" charset="0"/>
                <a:cs typeface="Courier New" pitchFamily="49" charset="0"/>
              </a:rPr>
              <a:t>	/* TODO: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pwd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mit </a:t>
            </a:r>
            <a:r>
              <a:rPr lang="de-DE" sz="1200" dirty="0" err="1">
                <a:latin typeface="Courier New" pitchFamily="49" charset="0"/>
                <a:cs typeface="Courier New" pitchFamily="49" charset="0"/>
              </a:rPr>
              <a:t>salt</a:t>
            </a:r>
            <a:r>
              <a:rPr lang="de-DE" sz="1200" dirty="0">
                <a:latin typeface="Courier New" pitchFamily="49" charset="0"/>
                <a:cs typeface="Courier New" pitchFamily="49" charset="0"/>
              </a:rPr>
              <a:t> versehen */</a:t>
            </a:r>
            <a:br>
              <a:rPr lang="de-DE" sz="1200" dirty="0">
                <a:latin typeface="Courier New" pitchFamily="49" charset="0"/>
                <a:cs typeface="Courier New" pitchFamily="49" charset="0"/>
              </a:rPr>
            </a:br>
            <a:r>
              <a:rPr lang="de-DE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indent="-457200" defTabSz="762000">
              <a:buFontTx/>
              <a:buAutoNum type="alphaUcParenR" startAt="3"/>
            </a:pPr>
            <a:r>
              <a:rPr lang="de-DE" sz="1200" dirty="0"/>
              <a:t>Beschreiben Sie das Stack-Layout direkt nach dem Aufruf von </a:t>
            </a:r>
            <a:r>
              <a:rPr lang="de-DE" sz="1200" dirty="0" err="1" smtClean="0">
                <a:latin typeface="Courier New" pitchFamily="49" charset="0"/>
                <a:cs typeface="Courier New" pitchFamily="49" charset="0"/>
              </a:rPr>
              <a:t>SavePasswords</a:t>
            </a:r>
            <a:r>
              <a:rPr lang="de-DE" sz="1200" dirty="0" smtClean="0"/>
              <a:t>!</a:t>
            </a:r>
            <a:endParaRPr lang="de-DE" sz="1200" dirty="0"/>
          </a:p>
          <a:p>
            <a:pPr marL="457200" indent="-457200" defTabSz="762000">
              <a:buFontTx/>
              <a:buAutoNum type="alphaUcParenR" startAt="3"/>
            </a:pPr>
            <a:r>
              <a:rPr lang="de-DE" sz="1200" dirty="0" smtClean="0"/>
              <a:t>Beim Ausnutzen von </a:t>
            </a:r>
            <a:r>
              <a:rPr lang="de-DE" sz="1200" dirty="0" err="1" smtClean="0"/>
              <a:t>Buffer</a:t>
            </a:r>
            <a:r>
              <a:rPr lang="de-DE" sz="1200" dirty="0" smtClean="0"/>
              <a:t> Overflows kommt </a:t>
            </a:r>
            <a:r>
              <a:rPr lang="de-DE" sz="1200" dirty="0" err="1" smtClean="0"/>
              <a:t>Shellcode</a:t>
            </a:r>
            <a:r>
              <a:rPr lang="de-DE" sz="1200" dirty="0" smtClean="0"/>
              <a:t> zur Anwendung. Welche typischen Eigenschaften und Grenzen hat </a:t>
            </a:r>
            <a:r>
              <a:rPr lang="de-DE" sz="1200" dirty="0" err="1" smtClean="0"/>
              <a:t>Shellcode</a:t>
            </a:r>
            <a:r>
              <a:rPr lang="de-DE" sz="1200" dirty="0" smtClean="0"/>
              <a:t>?</a:t>
            </a:r>
            <a:endParaRPr lang="de-DE" sz="1200" dirty="0"/>
          </a:p>
          <a:p>
            <a:pPr marL="457200" indent="-457200" defTabSz="762000">
              <a:buFontTx/>
              <a:buAutoNum type="alphaUcParenR" startAt="3"/>
            </a:pPr>
            <a:r>
              <a:rPr lang="de-DE" sz="1200" dirty="0"/>
              <a:t>Es ist essentiell, bei den öffentlichen Schnittstellen der Abstimmungsdatenübertragung Maßnahmen gegen </a:t>
            </a:r>
            <a:r>
              <a:rPr lang="de-DE" sz="1200" dirty="0" err="1"/>
              <a:t>Exploits</a:t>
            </a:r>
            <a:r>
              <a:rPr lang="de-DE" sz="1200" dirty="0"/>
              <a:t> in Form von </a:t>
            </a:r>
            <a:r>
              <a:rPr lang="de-DE" sz="1200" dirty="0" err="1"/>
              <a:t>Buffer</a:t>
            </a:r>
            <a:r>
              <a:rPr lang="de-DE" sz="1200" dirty="0"/>
              <a:t> Overflows zu ergreifen. 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 smtClean="0"/>
              <a:t>Warum </a:t>
            </a:r>
            <a:r>
              <a:rPr lang="de-DE" sz="1200" dirty="0"/>
              <a:t>sind eigentlich Interpreter und auf Bytecode-Interpretation basierende Sprachen keine allgemeingültige Abhilfe gegen Sicherheitslücken in Form von </a:t>
            </a:r>
            <a:r>
              <a:rPr lang="de-DE" sz="1200" dirty="0" err="1"/>
              <a:t>Buffer</a:t>
            </a:r>
            <a:r>
              <a:rPr lang="de-DE" sz="1200" dirty="0"/>
              <a:t> Overflows</a:t>
            </a:r>
            <a:r>
              <a:rPr lang="de-DE" sz="1200" dirty="0" smtClean="0"/>
              <a:t>?</a:t>
            </a:r>
            <a:br>
              <a:rPr lang="de-DE" sz="1200" dirty="0" smtClean="0"/>
            </a:br>
            <a:r>
              <a:rPr lang="de-DE" sz="1200" dirty="0" smtClean="0"/>
              <a:t>Was können die Hersteller von Interpretern und Bytecode-Interpretern tun um </a:t>
            </a:r>
            <a:r>
              <a:rPr lang="de-DE" sz="1200" dirty="0" err="1" smtClean="0"/>
              <a:t>Buffer</a:t>
            </a:r>
            <a:r>
              <a:rPr lang="de-DE" sz="1200" dirty="0" smtClean="0"/>
              <a:t> Overflows </a:t>
            </a:r>
            <a:r>
              <a:rPr lang="de-DE" sz="1200" smtClean="0"/>
              <a:t>zu vermeiden?</a:t>
            </a:r>
            <a:endParaRPr lang="de-DE" sz="1200" dirty="0"/>
          </a:p>
          <a:p>
            <a:pPr marL="457200" indent="-457200" defTabSz="762000">
              <a:buFontTx/>
              <a:buAutoNum type="alphaUcParenR" startAt="3"/>
            </a:pPr>
            <a:r>
              <a:rPr lang="de-DE" sz="1200" dirty="0" smtClean="0"/>
              <a:t>Eine radikale Gruppierung möchte das Referendum erschweren indem sie </a:t>
            </a:r>
            <a:r>
              <a:rPr lang="de-DE" sz="1200" dirty="0" err="1" smtClean="0"/>
              <a:t>DDoS</a:t>
            </a:r>
            <a:r>
              <a:rPr lang="de-DE" sz="1200" dirty="0" smtClean="0"/>
              <a:t> Attacken auf die Wahlserver fährt. Nennen und erklären Sie kurz möglichst viele Gegenmaßnahmen die ergriffen werden könnten</a:t>
            </a:r>
            <a:r>
              <a:rPr lang="de-DE" sz="1200" dirty="0" smtClean="0"/>
              <a:t>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806430620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Bildschirmpräsentation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an_2</vt:lpstr>
      <vt:lpstr>IT Security  Klausur an der Hochschule Karlsruhe - Technik und Wirtschaft Sommersemester 2016, Montag, 04.07.2016, 14:00 Uhr</vt:lpstr>
      <vt:lpstr>PowerPoint-Präsentation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589</cp:revision>
  <cp:lastPrinted>1999-04-01T10:27:55Z</cp:lastPrinted>
  <dcterms:created xsi:type="dcterms:W3CDTF">1999-06-08T13:15:35Z</dcterms:created>
  <dcterms:modified xsi:type="dcterms:W3CDTF">2016-07-04T07:18:27Z</dcterms:modified>
</cp:coreProperties>
</file>