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
  </p:notesMasterIdLst>
  <p:handoutMasterIdLst>
    <p:handoutMasterId r:id="rId5"/>
  </p:handoutMasterIdLst>
  <p:sldIdLst>
    <p:sldId id="256" r:id="rId2"/>
    <p:sldId id="257" r:id="rId3"/>
  </p:sldIdLst>
  <p:sldSz cx="6858000" cy="9144000" type="screen4x3"/>
  <p:notesSz cx="6797675" cy="9874250"/>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o" initials="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p:scale>
          <a:sx n="190" d="100"/>
          <a:sy n="190" d="100"/>
        </p:scale>
        <p:origin x="-1458"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1054093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3655456"/>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Network Security </a:t>
            </a:r>
            <a:br>
              <a:rPr lang="de-DE" sz="2000" dirty="0" smtClean="0"/>
            </a:br>
            <a:r>
              <a:rPr lang="de-DE" sz="1000" dirty="0" smtClean="0"/>
              <a:t>Klausur an der Hochschule Karlsruhe - Technik und Wirtschaft Sommersemester 2015, Dienstag, 07.07.2015, </a:t>
            </a:r>
            <a:r>
              <a:rPr lang="de-DE" sz="1000" dirty="0" smtClean="0"/>
              <a:t>11:00 </a:t>
            </a:r>
            <a:r>
              <a:rPr lang="de-DE" sz="1000" dirty="0" smtClean="0"/>
              <a:t>Uhr</a:t>
            </a:r>
          </a:p>
        </p:txBody>
      </p:sp>
      <p:sp>
        <p:nvSpPr>
          <p:cNvPr id="1028" name="Rectangle 3"/>
          <p:cNvSpPr>
            <a:spLocks noGrp="1" noChangeArrowheads="1"/>
          </p:cNvSpPr>
          <p:nvPr>
            <p:ph type="subTitle" idx="1"/>
          </p:nvPr>
        </p:nvSpPr>
        <p:spPr>
          <a:xfrm>
            <a:off x="381000" y="1370012"/>
            <a:ext cx="6019800" cy="1041747"/>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a:p>
            <a:pPr algn="l" eaLnBrk="1" hangingPunct="1"/>
            <a:r>
              <a:rPr lang="de-DE" sz="900" dirty="0" smtClean="0"/>
              <a:t>- Ähnlichkeiten mit realen Institutionen sind rein zufällig und nicht beabsichtigt</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__/10 Punkte</a:t>
            </a:r>
            <a:endParaRPr lang="de-DE" sz="2000" dirty="0">
              <a:solidFill>
                <a:schemeClr val="tx2"/>
              </a:solidFill>
            </a:endParaRPr>
          </a:p>
        </p:txBody>
      </p:sp>
      <p:sp>
        <p:nvSpPr>
          <p:cNvPr id="1030" name="Rectangle 9"/>
          <p:cNvSpPr>
            <a:spLocks noChangeArrowheads="1"/>
          </p:cNvSpPr>
          <p:nvPr/>
        </p:nvSpPr>
        <p:spPr bwMode="auto">
          <a:xfrm>
            <a:off x="381000" y="420431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)__/7   </a:t>
            </a:r>
            <a:r>
              <a:rPr lang="de-DE" sz="1000" dirty="0">
                <a:solidFill>
                  <a:schemeClr val="tx2"/>
                </a:solidFill>
              </a:rPr>
              <a:t>B</a:t>
            </a:r>
            <a:r>
              <a:rPr lang="de-DE" sz="1000" dirty="0" smtClean="0">
                <a:solidFill>
                  <a:schemeClr val="tx2"/>
                </a:solidFill>
              </a:rPr>
              <a:t>)__/8    </a:t>
            </a:r>
            <a:r>
              <a:rPr lang="de-DE" sz="1000">
                <a:solidFill>
                  <a:schemeClr val="tx2"/>
                </a:solidFill>
              </a:rPr>
              <a:t>C</a:t>
            </a:r>
            <a:r>
              <a:rPr lang="de-DE" sz="1000" smtClean="0">
                <a:solidFill>
                  <a:schemeClr val="tx2"/>
                </a:solidFill>
              </a:rPr>
              <a:t>)__/9    D)__/7  </a:t>
            </a:r>
            <a:r>
              <a:rPr lang="de-DE" sz="1000" dirty="0" smtClean="0">
                <a:solidFill>
                  <a:schemeClr val="tx2"/>
                </a:solidFill>
              </a:rPr>
              <a:t>E)__/6</a:t>
            </a:r>
            <a:r>
              <a:rPr lang="de-DE" sz="1000" dirty="0">
                <a:solidFill>
                  <a:schemeClr val="tx2"/>
                </a:solidFill>
              </a:rPr>
              <a:t>		 	</a:t>
            </a:r>
            <a:r>
              <a:rPr lang="de-DE" sz="1000" smtClean="0">
                <a:solidFill>
                  <a:schemeClr val="tx2"/>
                </a:solidFill>
              </a:rPr>
              <a:t>__/37 </a:t>
            </a:r>
            <a:r>
              <a:rPr lang="de-DE" sz="1000" dirty="0">
                <a:solidFill>
                  <a:schemeClr val="tx2"/>
                </a:solidFill>
              </a:rPr>
              <a:t>Punkte</a:t>
            </a:r>
          </a:p>
        </p:txBody>
      </p:sp>
      <p:sp>
        <p:nvSpPr>
          <p:cNvPr id="1032" name="Text Box 21"/>
          <p:cNvSpPr txBox="1">
            <a:spLocks noChangeArrowheads="1"/>
          </p:cNvSpPr>
          <p:nvPr/>
        </p:nvSpPr>
        <p:spPr bwMode="auto">
          <a:xfrm>
            <a:off x="381000" y="3065463"/>
            <a:ext cx="6019800" cy="1089529"/>
          </a:xfrm>
          <a:prstGeom prst="rect">
            <a:avLst/>
          </a:prstGeom>
          <a:noFill/>
          <a:ln w="25400">
            <a:noFill/>
            <a:miter lim="800000"/>
            <a:headEnd/>
            <a:tailEnd/>
          </a:ln>
        </p:spPr>
        <p:txBody>
          <a:bodyPr>
            <a:spAutoFit/>
          </a:bodyPr>
          <a:lstStyle/>
          <a:p>
            <a:pPr defTabSz="762000">
              <a:buFontTx/>
              <a:buNone/>
            </a:pPr>
            <a:r>
              <a:rPr lang="de-DE" sz="1200" dirty="0" smtClean="0"/>
              <a:t>Sie sind IT-Verantwortlicher eines auf MTB-Unfälle spezialisierten Krankenhauses. Ihr bester Admin hatte leider selber einen Unfall und seither einige Gedächtnislücken. </a:t>
            </a:r>
          </a:p>
          <a:p>
            <a:pPr defTabSz="762000">
              <a:buFontTx/>
              <a:buNone/>
            </a:pPr>
            <a:r>
              <a:rPr lang="de-DE" sz="1200" dirty="0" smtClean="0"/>
              <a:t>Bitte helfen Sie ihm, indem Sie folgende Begriffe kurz erklären:</a:t>
            </a:r>
          </a:p>
          <a:p>
            <a:pPr defTabSz="762000">
              <a:buFontTx/>
              <a:buNone/>
            </a:pPr>
            <a:r>
              <a:rPr lang="de-DE" sz="1200" dirty="0" smtClean="0"/>
              <a:t>Zuverlässigkeit, BSI-Grundschutz, </a:t>
            </a:r>
            <a:r>
              <a:rPr lang="de-DE" sz="1200" dirty="0" err="1" smtClean="0"/>
              <a:t>Buffer</a:t>
            </a:r>
            <a:r>
              <a:rPr lang="de-DE" sz="1200" dirty="0" smtClean="0"/>
              <a:t> Overflow, XSS, ARP-Spoofing, Nadelöhr, </a:t>
            </a:r>
            <a:r>
              <a:rPr lang="de-DE" sz="1200" dirty="0" err="1" smtClean="0"/>
              <a:t>Bayes</a:t>
            </a:r>
            <a:r>
              <a:rPr lang="de-DE" sz="1200" dirty="0" smtClean="0"/>
              <a:t>-Filter,  Vertraulichkeit, DNS, Protokoll</a:t>
            </a:r>
          </a:p>
        </p:txBody>
      </p:sp>
      <p:sp>
        <p:nvSpPr>
          <p:cNvPr id="1033" name="Text Box 22"/>
          <p:cNvSpPr txBox="1">
            <a:spLocks noChangeArrowheads="1"/>
          </p:cNvSpPr>
          <p:nvPr/>
        </p:nvSpPr>
        <p:spPr bwMode="auto">
          <a:xfrm>
            <a:off x="304800" y="4852013"/>
            <a:ext cx="6096000" cy="4302716"/>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Die Patientendaten sind selbstverständlich besonders schützenswert. Welche Schutzziele würden Sie dafür in </a:t>
            </a:r>
            <a:r>
              <a:rPr lang="de-DE" sz="1200" dirty="0"/>
              <a:t>B</a:t>
            </a:r>
            <a:r>
              <a:rPr lang="de-DE" sz="1200" dirty="0" smtClean="0"/>
              <a:t>etracht ziehen und weshalb? Mit welchen grundlegenden Methoden sind die Schutzziele umzusetzen?</a:t>
            </a:r>
          </a:p>
          <a:p>
            <a:pPr marL="457200" indent="-457200" defTabSz="762000">
              <a:buFontTx/>
              <a:buAutoNum type="alphaUcParenR"/>
            </a:pPr>
            <a:r>
              <a:rPr lang="de-DE" sz="1200" dirty="0" smtClean="0"/>
              <a:t>Ihr experimenteller Operationssaal ist auf remote Ellenbogen OPs spezialisiert. Die Netzwerkanbindung ist </a:t>
            </a:r>
            <a:r>
              <a:rPr lang="de-DE" sz="1200" dirty="0" smtClean="0"/>
              <a:t>über </a:t>
            </a:r>
            <a:r>
              <a:rPr lang="de-DE" sz="1200" dirty="0" smtClean="0"/>
              <a:t>einen ISPs mit 80% Verfügbarkeit realisiert. Die Stromversorgung hat eine Verfügbarkeit von 50% und ist nochmals mit einer netzunabhängigen Versorgung abgesichert (V=60%). Der für die OP notwendige Roboterarm mit Kameratechnik  hat eine Verfügbarkeit von </a:t>
            </a:r>
            <a:r>
              <a:rPr lang="de-DE" sz="1200" dirty="0"/>
              <a:t>5</a:t>
            </a:r>
            <a:r>
              <a:rPr lang="de-DE" sz="1200" dirty="0" smtClean="0"/>
              <a:t>0%. Wie hoch ist die resultierende Verfügbarkeit des OPs?</a:t>
            </a:r>
          </a:p>
          <a:p>
            <a:pPr marL="457200" indent="-457200" defTabSz="762000">
              <a:buFontTx/>
              <a:buAutoNum type="alphaUcParenR"/>
            </a:pPr>
            <a:r>
              <a:rPr lang="de-DE" sz="1200" dirty="0" smtClean="0"/>
              <a:t>Der Anbieter des OP-Roboters macht Ihnen ein Angebot für ein zusätzliches besseres Modell (60% verfügbar) über </a:t>
            </a:r>
            <a:r>
              <a:rPr lang="de-DE" sz="1200" dirty="0"/>
              <a:t>3</a:t>
            </a:r>
            <a:r>
              <a:rPr lang="de-DE" sz="1200" dirty="0" smtClean="0"/>
              <a:t>0000€. Ihr Krankenhaus rechnet mit einer Auslastung des OPs von 1000 Stunden im Jahr. Wenn Sie einen Patient nicht behandeln können kostet Sie das 200 €/h Stunde. Lohnt sich statistisch die Anschaffung bei einer geplanten Amortisation im ersten Jahr? </a:t>
            </a:r>
          </a:p>
          <a:p>
            <a:pPr marL="457200" indent="-457200" defTabSz="762000">
              <a:buFontTx/>
              <a:buAutoNum type="alphaUcParenR"/>
            </a:pPr>
            <a:r>
              <a:rPr lang="de-DE" sz="1200" dirty="0" smtClean="0"/>
              <a:t>Erklären Sie kurz den Unterschied zwischen Verfügbarkeit und Zuverlässigkeit. Was wäre im Falle der OP Ausstattung wichtiger? Begründen Sie Ihre Antwort und beurteilen Sie das Angebot aus Aufgabe C unter diesem Aspekt neu.</a:t>
            </a:r>
          </a:p>
          <a:p>
            <a:pPr marL="457200" indent="-457200" defTabSz="762000">
              <a:buFontTx/>
              <a:buAutoNum type="alphaUcParenR"/>
            </a:pPr>
            <a:r>
              <a:rPr lang="de-DE" sz="1200" dirty="0" smtClean="0"/>
              <a:t>Bei einem Failover Szenario zwischen den Roboterarmen gibt es die Möglichkeit auf verschiedenen Netzwerkebenen zu arbeiten. Erklären Sie kurz wie die in der Vorlesung besprochenen Möglichkeiten „</a:t>
            </a:r>
            <a:r>
              <a:rPr lang="en-US" sz="1200" dirty="0" smtClean="0"/>
              <a:t>MAC Address takeover”,  “IP Address takeover”, “DNS reconfiguration</a:t>
            </a:r>
            <a:r>
              <a:rPr lang="de-DE" sz="1200" dirty="0" smtClean="0"/>
              <a:t>” funktionieren. Welche Variante würden Sie für Ihr Failover-Szenario wählen? Begründen Sie Ihre Antwort. </a:t>
            </a:r>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285720"/>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smtClean="0">
                <a:solidFill>
                  <a:schemeClr val="tx2"/>
                </a:solidFill>
              </a:rPr>
              <a:t>)__/</a:t>
            </a:r>
            <a:r>
              <a:rPr lang="de-DE" sz="1000" smtClean="0">
                <a:solidFill>
                  <a:schemeClr val="tx2"/>
                </a:solidFill>
              </a:rPr>
              <a:t>13 </a:t>
            </a:r>
            <a:r>
              <a:rPr lang="de-DE" sz="1000" dirty="0" smtClean="0">
                <a:solidFill>
                  <a:schemeClr val="tx2"/>
                </a:solidFill>
              </a:rPr>
              <a:t>B)__/7  C</a:t>
            </a:r>
            <a:r>
              <a:rPr lang="de-DE" sz="1000" dirty="0" smtClean="0">
                <a:solidFill>
                  <a:schemeClr val="tx2"/>
                </a:solidFill>
              </a:rPr>
              <a:t>)__/6  </a:t>
            </a:r>
            <a:r>
              <a:rPr lang="de-DE" sz="1000" dirty="0" smtClean="0">
                <a:solidFill>
                  <a:schemeClr val="tx2"/>
                </a:solidFill>
              </a:rPr>
              <a:t>D)__/7  </a:t>
            </a:r>
            <a:r>
              <a:rPr lang="de-DE" sz="1000" smtClean="0">
                <a:solidFill>
                  <a:schemeClr val="tx2"/>
                </a:solidFill>
              </a:rPr>
              <a:t>E</a:t>
            </a:r>
            <a:r>
              <a:rPr lang="de-DE" sz="1000" smtClean="0">
                <a:solidFill>
                  <a:schemeClr val="tx2"/>
                </a:solidFill>
              </a:rPr>
              <a:t>)__/9 </a:t>
            </a:r>
            <a:r>
              <a:rPr lang="de-DE" sz="1000" smtClean="0">
                <a:solidFill>
                  <a:schemeClr val="tx2"/>
                </a:solidFill>
              </a:rPr>
              <a:t>F</a:t>
            </a:r>
            <a:r>
              <a:rPr lang="de-DE" sz="1000" smtClean="0">
                <a:solidFill>
                  <a:schemeClr val="tx2"/>
                </a:solidFill>
              </a:rPr>
              <a:t>)__/6  </a:t>
            </a:r>
            <a:r>
              <a:rPr lang="de-DE" sz="1000" smtClean="0">
                <a:solidFill>
                  <a:schemeClr val="tx2"/>
                </a:solidFill>
              </a:rPr>
              <a:t>G</a:t>
            </a:r>
            <a:r>
              <a:rPr lang="de-DE" sz="1000" smtClean="0">
                <a:solidFill>
                  <a:schemeClr val="tx2"/>
                </a:solidFill>
              </a:rPr>
              <a:t>)__/5 </a:t>
            </a:r>
            <a:r>
              <a:rPr lang="de-DE" sz="1000" dirty="0" smtClean="0">
                <a:solidFill>
                  <a:schemeClr val="tx2"/>
                </a:solidFill>
              </a:rPr>
              <a:t>		__/53 </a:t>
            </a:r>
            <a:r>
              <a:rPr lang="de-DE" sz="1000" dirty="0">
                <a:solidFill>
                  <a:schemeClr val="tx2"/>
                </a:solidFill>
              </a:rPr>
              <a:t>Punkte</a:t>
            </a:r>
          </a:p>
        </p:txBody>
      </p:sp>
      <p:sp>
        <p:nvSpPr>
          <p:cNvPr id="6" name="Text Box 22"/>
          <p:cNvSpPr txBox="1">
            <a:spLocks noChangeArrowheads="1"/>
          </p:cNvSpPr>
          <p:nvPr/>
        </p:nvSpPr>
        <p:spPr bwMode="auto">
          <a:xfrm>
            <a:off x="304800" y="1000100"/>
            <a:ext cx="6096000" cy="2215991"/>
          </a:xfrm>
          <a:prstGeom prst="rect">
            <a:avLst/>
          </a:prstGeom>
          <a:noFill/>
          <a:ln w="25400" algn="ctr">
            <a:noFill/>
            <a:miter lim="800000"/>
            <a:headEnd/>
            <a:tailEnd/>
          </a:ln>
        </p:spPr>
        <p:txBody>
          <a:bodyPr>
            <a:spAutoFit/>
          </a:bodyPr>
          <a:lstStyle/>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p:txBody>
      </p:sp>
      <p:sp>
        <p:nvSpPr>
          <p:cNvPr id="5" name="Text Box 22"/>
          <p:cNvSpPr txBox="1">
            <a:spLocks noChangeArrowheads="1"/>
          </p:cNvSpPr>
          <p:nvPr/>
        </p:nvSpPr>
        <p:spPr bwMode="auto">
          <a:xfrm>
            <a:off x="332656" y="1043608"/>
            <a:ext cx="6096000" cy="6407908"/>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Der Hersteller des Roboterarms hat den Ruf in der Firmware immer wieder </a:t>
            </a:r>
            <a:r>
              <a:rPr lang="de-DE" sz="1200" dirty="0" err="1" smtClean="0"/>
              <a:t>Buffer</a:t>
            </a:r>
            <a:r>
              <a:rPr lang="de-DE" sz="1200" dirty="0" smtClean="0"/>
              <a:t> Overflows einzubauen.</a:t>
            </a:r>
          </a:p>
          <a:p>
            <a:pPr marL="914400" lvl="1" indent="-457200" defTabSz="762000">
              <a:buFont typeface="+mj-lt"/>
              <a:buAutoNum type="arabicParenR"/>
            </a:pPr>
            <a:r>
              <a:rPr lang="de-DE" sz="1200" dirty="0" smtClean="0"/>
              <a:t>Erklären Sie Ihrem Mitarbeiter mit den Erinnerungslücken, wie ein </a:t>
            </a:r>
            <a:r>
              <a:rPr lang="de-DE" sz="1200" dirty="0" err="1" smtClean="0"/>
              <a:t>Buffer</a:t>
            </a:r>
            <a:r>
              <a:rPr lang="de-DE" sz="1200" dirty="0" smtClean="0"/>
              <a:t> </a:t>
            </a:r>
            <a:r>
              <a:rPr lang="de-DE" sz="1200" dirty="0"/>
              <a:t>O</a:t>
            </a:r>
            <a:r>
              <a:rPr lang="de-DE" sz="1200" dirty="0" smtClean="0"/>
              <a:t>verflow funktionieren kann. </a:t>
            </a:r>
          </a:p>
          <a:p>
            <a:pPr marL="914400" lvl="1" indent="-457200" defTabSz="762000">
              <a:buFont typeface="+mj-lt"/>
              <a:buAutoNum type="arabicParenR"/>
            </a:pPr>
            <a:r>
              <a:rPr lang="de-DE" sz="1200" dirty="0" smtClean="0"/>
              <a:t>Verdeutlichen Sie Ihre Erklärung mit einem kurzen Codeschnipsel der einen Stack </a:t>
            </a:r>
            <a:r>
              <a:rPr lang="de-DE" sz="1200" dirty="0" err="1" smtClean="0"/>
              <a:t>Buffer</a:t>
            </a:r>
            <a:r>
              <a:rPr lang="de-DE" sz="1200" dirty="0" smtClean="0"/>
              <a:t> Overflow enthält. </a:t>
            </a:r>
          </a:p>
          <a:p>
            <a:pPr marL="914400" lvl="1" indent="-457200" defTabSz="762000">
              <a:buFont typeface="+mj-lt"/>
              <a:buAutoNum type="arabicParenR"/>
            </a:pPr>
            <a:r>
              <a:rPr lang="de-DE" sz="1200" dirty="0" smtClean="0"/>
              <a:t>Wie sieht der Stack vor und nach der Ausnutzung des </a:t>
            </a:r>
            <a:r>
              <a:rPr lang="de-DE" sz="1200" dirty="0" err="1" smtClean="0"/>
              <a:t>Buffer</a:t>
            </a:r>
            <a:r>
              <a:rPr lang="de-DE" sz="1200" dirty="0" smtClean="0"/>
              <a:t> Overflows ungefähr aus?</a:t>
            </a:r>
          </a:p>
          <a:p>
            <a:pPr marL="914400" lvl="1" indent="-457200" defTabSz="762000">
              <a:buFont typeface="+mj-lt"/>
              <a:buAutoNum type="arabicParenR"/>
            </a:pPr>
            <a:r>
              <a:rPr lang="de-DE" sz="1200" dirty="0" smtClean="0"/>
              <a:t>Welche Methoden können Sie dem Hersteller empfehlen um in Zukunft diese Fehlerquelle zu minimieren?</a:t>
            </a:r>
          </a:p>
          <a:p>
            <a:pPr marL="457200" indent="-457200" defTabSz="762000">
              <a:buFontTx/>
              <a:buAutoNum type="alphaUcParenR"/>
            </a:pPr>
            <a:r>
              <a:rPr lang="de-DE" sz="1200" dirty="0" smtClean="0"/>
              <a:t>Skizzieren Sie ein „Firewall“ Setup Ihres Krankenhaus Netzwerks bei dem mindestens das OP Netz, das Buchhaltungsnetz mit Patientendaten, ein Web-Server und der Mailserver des Krankenhauses sinnvoll mit den Sicherheitsbausteinen aus der Vorlesung abgesichert sind. </a:t>
            </a:r>
          </a:p>
          <a:p>
            <a:pPr marL="457200" indent="-457200" defTabSz="762000">
              <a:buFontTx/>
              <a:buAutoNum type="alphaUcParenR"/>
            </a:pPr>
            <a:r>
              <a:rPr lang="de-DE" sz="1200" dirty="0" smtClean="0"/>
              <a:t>Ihr Krankenhaus gerät in das Visier militanter „Wut Wanderer“ welche traditionell etwas gegen MTB Fahrer (auch kranke) haben. Durch hier nicht näher betrachtete Umstände kommen diese in den Besitz eines Bot-Netzes welches für eine </a:t>
            </a:r>
            <a:r>
              <a:rPr lang="de-DE" sz="1200" dirty="0" err="1" smtClean="0"/>
              <a:t>DDoS</a:t>
            </a:r>
            <a:r>
              <a:rPr lang="de-DE" sz="1200" dirty="0" smtClean="0"/>
              <a:t> Attacke gegen die Krankenhauswebsite verwendet wird. Skizzieren Sie </a:t>
            </a:r>
            <a:r>
              <a:rPr lang="de-DE" sz="1200" dirty="0" smtClean="0"/>
              <a:t>den </a:t>
            </a:r>
            <a:r>
              <a:rPr lang="de-DE" sz="1200" dirty="0" smtClean="0"/>
              <a:t>Ablauf einer </a:t>
            </a:r>
            <a:r>
              <a:rPr lang="de-DE" sz="1200" dirty="0" err="1" smtClean="0"/>
              <a:t>DDoS</a:t>
            </a:r>
            <a:r>
              <a:rPr lang="de-DE" sz="1200" dirty="0" smtClean="0"/>
              <a:t> Attacke. Welche Möglichkeiten zur Gegenwehr kennen Sie?</a:t>
            </a:r>
          </a:p>
          <a:p>
            <a:pPr marL="457200" indent="-457200" defTabSz="762000">
              <a:buFontTx/>
              <a:buAutoNum type="alphaUcParenR"/>
            </a:pPr>
            <a:r>
              <a:rPr lang="de-DE" sz="1200" dirty="0" smtClean="0"/>
              <a:t>Falls nicht gerade ein Bot-Netz zu Verfügung stehen würde – welche weiteren Möglichkeiten kennen Sie um den Web-Service des Krankenhauses in der Erreichbarkeit zu  stören? Beschreiben Sie jede Möglichkeit anhand eines Beispiels kurz. </a:t>
            </a:r>
          </a:p>
          <a:p>
            <a:pPr marL="457200" indent="-457200" defTabSz="762000">
              <a:buFontTx/>
              <a:buAutoNum type="alphaUcParenR"/>
            </a:pPr>
            <a:r>
              <a:rPr lang="de-DE" sz="1200" dirty="0" smtClean="0"/>
              <a:t>Schreiben Sie in Pseudocode eine Funktion welche über ARP-Spoofing eine Verbindung mitschneiden kann. Wie könnte sich das Krankenhausnetz vor ARP-Spoofing schützen?</a:t>
            </a:r>
          </a:p>
          <a:p>
            <a:pPr marL="457200" indent="-457200" defTabSz="762000">
              <a:buFontTx/>
              <a:buAutoNum type="alphaUcParenR"/>
            </a:pPr>
            <a:r>
              <a:rPr lang="de-DE" sz="1200" dirty="0" smtClean="0"/>
              <a:t>Erstellen Sie eine Liste mit Verhaltensregeln für neue Mitarbeiter zur Erhöhung der Sicherheit Mitarbeiter des Krankenhauses. </a:t>
            </a:r>
          </a:p>
          <a:p>
            <a:pPr marL="457200" indent="-457200" defTabSz="762000">
              <a:buFontTx/>
              <a:buAutoNum type="alphaUcParenR"/>
            </a:pPr>
            <a:r>
              <a:rPr lang="de-DE" sz="1200" dirty="0" smtClean="0"/>
              <a:t>Würden Sie NAT einsetzen, auch wenn Sie genügend IP-Adressen zur Verfügung hätten? Begründen Sie Ihre Antwort!</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640</Words>
  <Application>Microsoft Office PowerPoint</Application>
  <PresentationFormat>Bildschirmpräsentation (4:3)</PresentationFormat>
  <Paragraphs>37</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an_2</vt:lpstr>
      <vt:lpstr>Network Security  Klausur an der Hochschule Karlsruhe - Technik und Wirtschaft Sommersemester 2015, Dienstag, 07.07.2015, 11:00 Uhr</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micfischer</cp:lastModifiedBy>
  <cp:revision>539</cp:revision>
  <cp:lastPrinted>1999-04-01T10:27:55Z</cp:lastPrinted>
  <dcterms:created xsi:type="dcterms:W3CDTF">1999-06-08T13:15:35Z</dcterms:created>
  <dcterms:modified xsi:type="dcterms:W3CDTF">2015-07-06T13:31:49Z</dcterms:modified>
</cp:coreProperties>
</file>