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4" r:id="rId1"/>
  </p:sldMasterIdLst>
  <p:notesMasterIdLst>
    <p:notesMasterId r:id="rId4"/>
  </p:notesMasterIdLst>
  <p:handoutMasterIdLst>
    <p:handoutMasterId r:id="rId5"/>
  </p:handoutMasterIdLst>
  <p:sldIdLst>
    <p:sldId id="256" r:id="rId2"/>
    <p:sldId id="257" r:id="rId3"/>
  </p:sldIdLst>
  <p:sldSz cx="6858000" cy="9144000" type="screen4x3"/>
  <p:notesSz cx="6797675" cy="9874250"/>
  <p:defaultTextStyle>
    <a:defPPr>
      <a:defRPr lang="en-US"/>
    </a:defPPr>
    <a:lvl1pPr algn="l" rtl="0" fontAlgn="base">
      <a:spcBef>
        <a:spcPct val="20000"/>
      </a:spcBef>
      <a:spcAft>
        <a:spcPct val="0"/>
      </a:spcAft>
      <a:buChar char="•"/>
      <a:defRPr kern="1200">
        <a:solidFill>
          <a:schemeClr val="tx1"/>
        </a:solidFill>
        <a:latin typeface="Arial" charset="0"/>
        <a:ea typeface="+mn-ea"/>
        <a:cs typeface="+mn-cs"/>
      </a:defRPr>
    </a:lvl1pPr>
    <a:lvl2pPr marL="457200" algn="l" rtl="0" fontAlgn="base">
      <a:spcBef>
        <a:spcPct val="20000"/>
      </a:spcBef>
      <a:spcAft>
        <a:spcPct val="0"/>
      </a:spcAft>
      <a:buChar char="•"/>
      <a:defRPr kern="1200">
        <a:solidFill>
          <a:schemeClr val="tx1"/>
        </a:solidFill>
        <a:latin typeface="Arial" charset="0"/>
        <a:ea typeface="+mn-ea"/>
        <a:cs typeface="+mn-cs"/>
      </a:defRPr>
    </a:lvl2pPr>
    <a:lvl3pPr marL="914400" algn="l" rtl="0" fontAlgn="base">
      <a:spcBef>
        <a:spcPct val="20000"/>
      </a:spcBef>
      <a:spcAft>
        <a:spcPct val="0"/>
      </a:spcAft>
      <a:buChar char="•"/>
      <a:defRPr kern="1200">
        <a:solidFill>
          <a:schemeClr val="tx1"/>
        </a:solidFill>
        <a:latin typeface="Arial" charset="0"/>
        <a:ea typeface="+mn-ea"/>
        <a:cs typeface="+mn-cs"/>
      </a:defRPr>
    </a:lvl3pPr>
    <a:lvl4pPr marL="1371600" algn="l" rtl="0" fontAlgn="base">
      <a:spcBef>
        <a:spcPct val="20000"/>
      </a:spcBef>
      <a:spcAft>
        <a:spcPct val="0"/>
      </a:spcAft>
      <a:buChar char="•"/>
      <a:defRPr kern="1200">
        <a:solidFill>
          <a:schemeClr val="tx1"/>
        </a:solidFill>
        <a:latin typeface="Arial" charset="0"/>
        <a:ea typeface="+mn-ea"/>
        <a:cs typeface="+mn-cs"/>
      </a:defRPr>
    </a:lvl4pPr>
    <a:lvl5pPr marL="1828800" algn="l" rtl="0" fontAlgn="base">
      <a:spcBef>
        <a:spcPct val="20000"/>
      </a:spcBef>
      <a:spcAft>
        <a:spcPct val="0"/>
      </a:spcAft>
      <a:buChar char="•"/>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996633"/>
    <a:srgbClr val="99FF99"/>
    <a:srgbClr val="FFFFCC"/>
    <a:srgbClr val="4D4D4D"/>
    <a:srgbClr val="1C1C1C"/>
    <a:srgbClr val="777777"/>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8" autoAdjust="0"/>
    <p:restoredTop sz="86364" autoAdjust="0"/>
  </p:normalViewPr>
  <p:slideViewPr>
    <p:cSldViewPr>
      <p:cViewPr>
        <p:scale>
          <a:sx n="150" d="100"/>
          <a:sy n="150" d="100"/>
        </p:scale>
        <p:origin x="-2322" y="3390"/>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64" y="-77"/>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buFontTx/>
              <a:buChar char="–"/>
              <a:defRPr sz="1200" smtClean="0">
                <a:latin typeface="Helvetica" pitchFamily="34" charset="0"/>
              </a:defRPr>
            </a:lvl1pPr>
          </a:lstStyle>
          <a:p>
            <a:pPr>
              <a:defRPr/>
            </a:pPr>
            <a:endParaRPr lang="de-DE"/>
          </a:p>
        </p:txBody>
      </p:sp>
      <p:sp>
        <p:nvSpPr>
          <p:cNvPr id="157699" name="Rectangle 3"/>
          <p:cNvSpPr>
            <a:spLocks noGrp="1" noChangeArrowheads="1"/>
          </p:cNvSpPr>
          <p:nvPr>
            <p:ph type="dt" sz="quarter" idx="1"/>
          </p:nvPr>
        </p:nvSpPr>
        <p:spPr bwMode="auto">
          <a:xfrm>
            <a:off x="3851275"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buFontTx/>
              <a:buChar char="–"/>
              <a:defRPr sz="1200" smtClean="0">
                <a:latin typeface="Helvetica" pitchFamily="34" charset="0"/>
              </a:defRPr>
            </a:lvl1pPr>
          </a:lstStyle>
          <a:p>
            <a:pPr>
              <a:defRPr/>
            </a:pPr>
            <a:endParaRPr lang="de-DE"/>
          </a:p>
        </p:txBody>
      </p:sp>
      <p:sp>
        <p:nvSpPr>
          <p:cNvPr id="157700" name="Rectangle 4"/>
          <p:cNvSpPr>
            <a:spLocks noGrp="1" noChangeArrowheads="1"/>
          </p:cNvSpPr>
          <p:nvPr>
            <p:ph type="ftr" sz="quarter" idx="2"/>
          </p:nvPr>
        </p:nvSpPr>
        <p:spPr bwMode="auto">
          <a:xfrm>
            <a:off x="0" y="938053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buFontTx/>
              <a:buChar char="–"/>
              <a:defRPr sz="1200" smtClean="0">
                <a:latin typeface="Helvetica" pitchFamily="34" charset="0"/>
              </a:defRPr>
            </a:lvl1pPr>
          </a:lstStyle>
          <a:p>
            <a:pPr>
              <a:defRPr/>
            </a:pPr>
            <a:endParaRPr lang="de-DE"/>
          </a:p>
        </p:txBody>
      </p:sp>
      <p:sp>
        <p:nvSpPr>
          <p:cNvPr id="157701" name="Rectangle 5"/>
          <p:cNvSpPr>
            <a:spLocks noGrp="1" noChangeArrowheads="1"/>
          </p:cNvSpPr>
          <p:nvPr>
            <p:ph type="sldNum" sz="quarter" idx="3"/>
          </p:nvPr>
        </p:nvSpPr>
        <p:spPr bwMode="auto">
          <a:xfrm>
            <a:off x="3851275" y="938053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buFontTx/>
              <a:buChar char="–"/>
              <a:defRPr sz="1200" smtClean="0">
                <a:latin typeface="Helvetica" pitchFamily="34" charset="0"/>
              </a:defRPr>
            </a:lvl1pPr>
          </a:lstStyle>
          <a:p>
            <a:pPr>
              <a:defRPr/>
            </a:pPr>
            <a:fld id="{D4AA66E4-3E7F-444A-9664-2E55CBB8AA2C}" type="slidenum">
              <a:rPr lang="de-DE"/>
              <a:pPr>
                <a:defRPr/>
              </a:pPr>
              <a:t>‹Nr.›</a:t>
            </a:fld>
            <a:endParaRPr lang="de-DE"/>
          </a:p>
        </p:txBody>
      </p:sp>
    </p:spTree>
    <p:extLst>
      <p:ext uri="{BB962C8B-B14F-4D97-AF65-F5344CB8AC3E}">
        <p14:creationId xmlns:p14="http://schemas.microsoft.com/office/powerpoint/2010/main" val="2303850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3036049"/>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840038"/>
            <a:ext cx="5829300" cy="1960562"/>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72050" y="120650"/>
            <a:ext cx="1543050" cy="86423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42900" y="120650"/>
            <a:ext cx="4476750" cy="864235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338" y="5875338"/>
            <a:ext cx="5829300" cy="1816100"/>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42900" y="1676400"/>
            <a:ext cx="3009900" cy="708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505200" y="1676400"/>
            <a:ext cx="3009900" cy="708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66713"/>
            <a:ext cx="6172200" cy="1524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63538"/>
            <a:ext cx="2255838" cy="154940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613" y="6400800"/>
            <a:ext cx="4114800" cy="755650"/>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1981200" y="120650"/>
            <a:ext cx="4533900" cy="1022350"/>
          </a:xfrm>
          <a:prstGeom prst="roundRect">
            <a:avLst/>
          </a:prstGeom>
          <a:ln>
            <a:headEnd/>
            <a:tailEnd/>
          </a:ln>
        </p:spPr>
        <p:style>
          <a:lnRef idx="1">
            <a:schemeClr val="accent3"/>
          </a:lnRef>
          <a:fillRef idx="2">
            <a:schemeClr val="accent3"/>
          </a:fillRef>
          <a:effectRef idx="1">
            <a:schemeClr val="accent3"/>
          </a:effectRef>
          <a:fontRef idx="none"/>
        </p:style>
        <p:txBody>
          <a:bodyPr vert="horz" wrap="square" lIns="91440" tIns="45720" rIns="91440" bIns="45720" numCol="1" anchor="ctr" anchorCtr="0" compatLnSpc="1">
            <a:prstTxWarp prst="textNoShape">
              <a:avLst/>
            </a:prstTxWarp>
          </a:bodyPr>
          <a:lstStyle/>
          <a:p>
            <a:pPr lvl="0"/>
            <a:r>
              <a:rPr lang="de-DE" dirty="0" smtClean="0"/>
              <a:t>Titelmasterformat durch Klicken bearbeiten</a:t>
            </a:r>
          </a:p>
        </p:txBody>
      </p:sp>
      <p:sp>
        <p:nvSpPr>
          <p:cNvPr id="2051" name="Rectangle 4"/>
          <p:cNvSpPr>
            <a:spLocks noGrp="1" noChangeArrowheads="1"/>
          </p:cNvSpPr>
          <p:nvPr>
            <p:ph type="body" idx="1"/>
          </p:nvPr>
        </p:nvSpPr>
        <p:spPr bwMode="auto">
          <a:xfrm>
            <a:off x="342900" y="1676400"/>
            <a:ext cx="6172200" cy="7086600"/>
          </a:xfrm>
          <a:prstGeom prst="rect">
            <a:avLst/>
          </a:prstGeom>
          <a:noFill/>
          <a:ln w="25400" algn="ctr">
            <a:solidFill>
              <a:srgbClr val="800080"/>
            </a:solid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55" r:id="rId11"/>
  </p:sldLayoutIdLst>
  <p:transition>
    <p:zoom/>
  </p:transition>
  <p:timing>
    <p:tnLst>
      <p:par>
        <p:cTn id="1" dur="indefinite" restart="never" nodeType="tmRoot"/>
      </p:par>
    </p:tnLst>
  </p:timing>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609600" indent="-609600" algn="l" rtl="0" eaLnBrk="0" fontAlgn="base" hangingPunct="0">
        <a:spcBef>
          <a:spcPct val="20000"/>
        </a:spcBef>
        <a:spcAft>
          <a:spcPct val="0"/>
        </a:spcAft>
        <a:buAutoNum type="alphaLcParenR"/>
        <a:defRPr sz="3200">
          <a:solidFill>
            <a:schemeClr val="tx1"/>
          </a:solidFill>
          <a:latin typeface="+mn-lt"/>
          <a:ea typeface="+mn-ea"/>
          <a:cs typeface="+mn-cs"/>
        </a:defRPr>
      </a:lvl1pPr>
      <a:lvl2pPr marL="990600" indent="-533400" algn="l" rtl="0" eaLnBrk="0" fontAlgn="base" hangingPunct="0">
        <a:spcBef>
          <a:spcPct val="20000"/>
        </a:spcBef>
        <a:spcAft>
          <a:spcPct val="0"/>
        </a:spcAft>
        <a:buChar char="–"/>
        <a:defRPr sz="2800">
          <a:solidFill>
            <a:schemeClr val="tx1"/>
          </a:solidFill>
          <a:latin typeface="+mn-lt"/>
        </a:defRPr>
      </a:lvl2pPr>
      <a:lvl3pPr marL="1371600" indent="-457200" algn="l" rtl="0" eaLnBrk="0" fontAlgn="base" hangingPunct="0">
        <a:spcBef>
          <a:spcPct val="20000"/>
        </a:spcBef>
        <a:spcAft>
          <a:spcPct val="0"/>
        </a:spcAft>
        <a:buChar char="•"/>
        <a:defRPr sz="2400">
          <a:solidFill>
            <a:schemeClr val="tx1"/>
          </a:solidFill>
          <a:latin typeface="+mn-lt"/>
        </a:defRPr>
      </a:lvl3pPr>
      <a:lvl4pPr marL="1752600" indent="-381000" algn="l" rtl="0" eaLnBrk="0" fontAlgn="base" hangingPunct="0">
        <a:spcBef>
          <a:spcPct val="20000"/>
        </a:spcBef>
        <a:spcAft>
          <a:spcPct val="0"/>
        </a:spcAft>
        <a:buChar char="–"/>
        <a:defRPr sz="2000">
          <a:solidFill>
            <a:schemeClr val="tx1"/>
          </a:solidFill>
          <a:latin typeface="+mn-lt"/>
        </a:defRPr>
      </a:lvl4pPr>
      <a:lvl5pPr marL="2209800" indent="-381000" algn="l" rtl="0" eaLnBrk="0" fontAlgn="base" hangingPunct="0">
        <a:spcBef>
          <a:spcPct val="20000"/>
        </a:spcBef>
        <a:spcAft>
          <a:spcPct val="0"/>
        </a:spcAft>
        <a:buChar char="»"/>
        <a:defRPr sz="2000">
          <a:solidFill>
            <a:schemeClr val="tx1"/>
          </a:solidFill>
          <a:latin typeface="+mn-lt"/>
        </a:defRPr>
      </a:lvl5pPr>
      <a:lvl6pPr marL="2667000" indent="-381000" algn="l" rtl="0" fontAlgn="base">
        <a:spcBef>
          <a:spcPct val="20000"/>
        </a:spcBef>
        <a:spcAft>
          <a:spcPct val="0"/>
        </a:spcAft>
        <a:buChar char="»"/>
        <a:defRPr sz="2000">
          <a:solidFill>
            <a:schemeClr val="tx1"/>
          </a:solidFill>
          <a:latin typeface="+mn-lt"/>
        </a:defRPr>
      </a:lvl6pPr>
      <a:lvl7pPr marL="3124200" indent="-381000" algn="l" rtl="0" fontAlgn="base">
        <a:spcBef>
          <a:spcPct val="20000"/>
        </a:spcBef>
        <a:spcAft>
          <a:spcPct val="0"/>
        </a:spcAft>
        <a:buChar char="»"/>
        <a:defRPr sz="2000">
          <a:solidFill>
            <a:schemeClr val="tx1"/>
          </a:solidFill>
          <a:latin typeface="+mn-lt"/>
        </a:defRPr>
      </a:lvl7pPr>
      <a:lvl8pPr marL="3581400" indent="-381000" algn="l" rtl="0" fontAlgn="base">
        <a:spcBef>
          <a:spcPct val="20000"/>
        </a:spcBef>
        <a:spcAft>
          <a:spcPct val="0"/>
        </a:spcAft>
        <a:buChar char="»"/>
        <a:defRPr sz="2000">
          <a:solidFill>
            <a:schemeClr val="tx1"/>
          </a:solidFill>
          <a:latin typeface="+mn-lt"/>
        </a:defRPr>
      </a:lvl8pPr>
      <a:lvl9pPr marL="4038600" indent="-3810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ctrTitle"/>
          </p:nvPr>
        </p:nvSpPr>
        <p:spPr>
          <a:xfrm>
            <a:off x="2071678" y="142844"/>
            <a:ext cx="4343400" cy="990600"/>
          </a:xfrm>
          <a:ln/>
        </p:spPr>
        <p:style>
          <a:lnRef idx="1">
            <a:schemeClr val="accent3"/>
          </a:lnRef>
          <a:fillRef idx="2">
            <a:schemeClr val="accent3"/>
          </a:fillRef>
          <a:effectRef idx="1">
            <a:schemeClr val="accent3"/>
          </a:effectRef>
          <a:fontRef idx="minor">
            <a:schemeClr val="dk1"/>
          </a:fontRef>
        </p:style>
        <p:txBody>
          <a:bodyPr/>
          <a:lstStyle/>
          <a:p>
            <a:pPr eaLnBrk="1" hangingPunct="1"/>
            <a:r>
              <a:rPr lang="de-DE" sz="2000" dirty="0" smtClean="0"/>
              <a:t>Network Security </a:t>
            </a:r>
            <a:br>
              <a:rPr lang="de-DE" sz="2000" dirty="0" smtClean="0"/>
            </a:br>
            <a:r>
              <a:rPr lang="de-DE" sz="1000" dirty="0" smtClean="0"/>
              <a:t>Klausur an der Hochschule Karlsruhe - Technik und Wirtschaft Sommersemester 2014, Dienstag, 01.07.2014, 11:00 Uhr</a:t>
            </a:r>
          </a:p>
        </p:txBody>
      </p:sp>
      <p:sp>
        <p:nvSpPr>
          <p:cNvPr id="1028" name="Rectangle 3"/>
          <p:cNvSpPr>
            <a:spLocks noGrp="1" noChangeArrowheads="1"/>
          </p:cNvSpPr>
          <p:nvPr>
            <p:ph type="subTitle" idx="1"/>
          </p:nvPr>
        </p:nvSpPr>
        <p:spPr>
          <a:xfrm>
            <a:off x="381000" y="1370013"/>
            <a:ext cx="6019800" cy="825724"/>
          </a:xfrm>
          <a:prstGeom prst="roundRect">
            <a:avLst/>
          </a:prstGeom>
        </p:spPr>
        <p:style>
          <a:lnRef idx="1">
            <a:schemeClr val="accent3"/>
          </a:lnRef>
          <a:fillRef idx="2">
            <a:schemeClr val="accent3"/>
          </a:fillRef>
          <a:effectRef idx="1">
            <a:schemeClr val="accent3"/>
          </a:effectRef>
          <a:fontRef idx="minor">
            <a:schemeClr val="dk1"/>
          </a:fontRef>
        </p:style>
        <p:txBody>
          <a:bodyPr/>
          <a:lstStyle/>
          <a:p>
            <a:pPr algn="l" eaLnBrk="1" hangingPunct="1"/>
            <a:r>
              <a:rPr lang="de-DE" sz="1600" dirty="0" smtClean="0"/>
              <a:t>Name:</a:t>
            </a:r>
            <a:r>
              <a:rPr lang="de-DE" sz="1200" dirty="0" smtClean="0"/>
              <a:t>___________________   </a:t>
            </a:r>
            <a:r>
              <a:rPr lang="de-DE" sz="1600" dirty="0" smtClean="0"/>
              <a:t>Punkte:</a:t>
            </a:r>
            <a:r>
              <a:rPr lang="de-DE" sz="1400" u="sng" dirty="0" smtClean="0"/>
              <a:t>______</a:t>
            </a:r>
            <a:r>
              <a:rPr lang="de-DE" sz="1600" dirty="0" smtClean="0"/>
              <a:t>/</a:t>
            </a:r>
            <a:r>
              <a:rPr lang="de-DE" sz="800" dirty="0" smtClean="0"/>
              <a:t>100</a:t>
            </a:r>
            <a:r>
              <a:rPr lang="de-DE" sz="1000" dirty="0" smtClean="0"/>
              <a:t> </a:t>
            </a:r>
            <a:r>
              <a:rPr lang="de-DE" sz="600" dirty="0" smtClean="0"/>
              <a:t>(40 zum Bestehen)    </a:t>
            </a:r>
            <a:r>
              <a:rPr lang="de-DE" sz="1600" dirty="0" smtClean="0"/>
              <a:t>Note:____</a:t>
            </a:r>
          </a:p>
          <a:p>
            <a:pPr algn="l" eaLnBrk="1" hangingPunct="1"/>
            <a:r>
              <a:rPr lang="de-DE" sz="1000" b="1" dirty="0" smtClean="0"/>
              <a:t>Disclaimer:</a:t>
            </a:r>
            <a:br>
              <a:rPr lang="de-DE" sz="1000" b="1" dirty="0" smtClean="0"/>
            </a:br>
            <a:r>
              <a:rPr lang="de-DE" sz="900" dirty="0" smtClean="0"/>
              <a:t>- Zugelassene Hilfsmittel: keine ausser Stifte und Lineal</a:t>
            </a:r>
            <a:br>
              <a:rPr lang="de-DE" sz="900" dirty="0" smtClean="0"/>
            </a:br>
            <a:r>
              <a:rPr lang="de-DE" sz="900" dirty="0" smtClean="0"/>
              <a:t>- Der Lösungsweg muss bei allen Aufgaben ersichtlich sein</a:t>
            </a:r>
          </a:p>
        </p:txBody>
      </p:sp>
      <p:sp>
        <p:nvSpPr>
          <p:cNvPr id="1029" name="Rectangle 7"/>
          <p:cNvSpPr>
            <a:spLocks noChangeArrowheads="1"/>
          </p:cNvSpPr>
          <p:nvPr/>
        </p:nvSpPr>
        <p:spPr bwMode="auto">
          <a:xfrm>
            <a:off x="381000" y="2532063"/>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FontTx/>
              <a:buNone/>
            </a:pPr>
            <a:r>
              <a:rPr lang="de-DE" sz="2000" dirty="0">
                <a:solidFill>
                  <a:schemeClr val="tx2"/>
                </a:solidFill>
              </a:rPr>
              <a:t>Aufgabe 1: Begriffswelt </a:t>
            </a:r>
          </a:p>
          <a:p>
            <a:pPr>
              <a:spcBef>
                <a:spcPct val="0"/>
              </a:spcBef>
              <a:buFontTx/>
              <a:buNone/>
            </a:pPr>
            <a:r>
              <a:rPr lang="de-DE" sz="1000" dirty="0">
                <a:solidFill>
                  <a:schemeClr val="tx2"/>
                </a:solidFill>
              </a:rPr>
              <a:t>__/10					__/10 Punkte</a:t>
            </a:r>
            <a:endParaRPr lang="de-DE" sz="2000" dirty="0">
              <a:solidFill>
                <a:schemeClr val="tx2"/>
              </a:solidFill>
            </a:endParaRPr>
          </a:p>
        </p:txBody>
      </p:sp>
      <p:sp>
        <p:nvSpPr>
          <p:cNvPr id="1030" name="Rectangle 9"/>
          <p:cNvSpPr>
            <a:spLocks noChangeArrowheads="1"/>
          </p:cNvSpPr>
          <p:nvPr/>
        </p:nvSpPr>
        <p:spPr bwMode="auto">
          <a:xfrm>
            <a:off x="404664" y="4402832"/>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None/>
            </a:pPr>
            <a:r>
              <a:rPr lang="de-DE" sz="2000" dirty="0">
                <a:solidFill>
                  <a:schemeClr val="tx2"/>
                </a:solidFill>
                <a:latin typeface="+mn-lt"/>
              </a:rPr>
              <a:t>Aufgabe 2: </a:t>
            </a:r>
            <a:r>
              <a:rPr lang="de-DE" sz="2000" dirty="0" smtClean="0">
                <a:solidFill>
                  <a:schemeClr val="tx2"/>
                </a:solidFill>
                <a:latin typeface="+mn-lt"/>
              </a:rPr>
              <a:t>Safety</a:t>
            </a:r>
            <a:endParaRPr lang="de-DE" sz="2000" dirty="0">
              <a:solidFill>
                <a:schemeClr val="tx2"/>
              </a:solidFill>
              <a:latin typeface="+mn-lt"/>
            </a:endParaRPr>
          </a:p>
          <a:p>
            <a:pPr>
              <a:spcBef>
                <a:spcPct val="0"/>
              </a:spcBef>
              <a:buNone/>
            </a:pPr>
            <a:r>
              <a:rPr lang="de-DE" sz="1000" dirty="0">
                <a:solidFill>
                  <a:schemeClr val="tx2"/>
                </a:solidFill>
              </a:rPr>
              <a:t>A</a:t>
            </a:r>
            <a:r>
              <a:rPr lang="de-DE" sz="1000" dirty="0" smtClean="0">
                <a:solidFill>
                  <a:schemeClr val="tx2"/>
                </a:solidFill>
              </a:rPr>
              <a:t>)__/ 8   </a:t>
            </a:r>
            <a:r>
              <a:rPr lang="de-DE" sz="1000" dirty="0">
                <a:solidFill>
                  <a:schemeClr val="tx2"/>
                </a:solidFill>
              </a:rPr>
              <a:t>B</a:t>
            </a:r>
            <a:r>
              <a:rPr lang="de-DE" sz="1000" dirty="0" smtClean="0">
                <a:solidFill>
                  <a:schemeClr val="tx2"/>
                </a:solidFill>
              </a:rPr>
              <a:t>)__/8    </a:t>
            </a:r>
            <a:r>
              <a:rPr lang="de-DE" sz="1000" dirty="0">
                <a:solidFill>
                  <a:schemeClr val="tx2"/>
                </a:solidFill>
              </a:rPr>
              <a:t>C</a:t>
            </a:r>
            <a:r>
              <a:rPr lang="de-DE" sz="1000" dirty="0" smtClean="0">
                <a:solidFill>
                  <a:schemeClr val="tx2"/>
                </a:solidFill>
              </a:rPr>
              <a:t>)__/6    D)__/7   E)__/6</a:t>
            </a:r>
            <a:r>
              <a:rPr lang="de-DE" sz="1000" dirty="0">
                <a:solidFill>
                  <a:schemeClr val="tx2"/>
                </a:solidFill>
              </a:rPr>
              <a:t> </a:t>
            </a:r>
            <a:r>
              <a:rPr lang="de-DE" sz="1000" dirty="0" smtClean="0">
                <a:solidFill>
                  <a:schemeClr val="tx2"/>
                </a:solidFill>
              </a:rPr>
              <a:t>  			__/35 </a:t>
            </a:r>
            <a:r>
              <a:rPr lang="de-DE" sz="1000" dirty="0">
                <a:solidFill>
                  <a:schemeClr val="tx2"/>
                </a:solidFill>
              </a:rPr>
              <a:t>Punkte</a:t>
            </a:r>
          </a:p>
        </p:txBody>
      </p:sp>
      <p:sp>
        <p:nvSpPr>
          <p:cNvPr id="1032" name="Text Box 21"/>
          <p:cNvSpPr txBox="1">
            <a:spLocks noChangeArrowheads="1"/>
          </p:cNvSpPr>
          <p:nvPr/>
        </p:nvSpPr>
        <p:spPr bwMode="auto">
          <a:xfrm>
            <a:off x="381000" y="3065463"/>
            <a:ext cx="6019800" cy="1274195"/>
          </a:xfrm>
          <a:prstGeom prst="rect">
            <a:avLst/>
          </a:prstGeom>
          <a:noFill/>
          <a:ln w="25400">
            <a:noFill/>
            <a:miter lim="800000"/>
            <a:headEnd/>
            <a:tailEnd/>
          </a:ln>
        </p:spPr>
        <p:txBody>
          <a:bodyPr>
            <a:spAutoFit/>
          </a:bodyPr>
          <a:lstStyle/>
          <a:p>
            <a:pPr defTabSz="762000" eaLnBrk="0" hangingPunct="0">
              <a:buNone/>
            </a:pPr>
            <a:r>
              <a:rPr lang="de-DE" altLang="de-DE" sz="1200" dirty="0"/>
              <a:t>Sie betreiben eine große und bekannte Zeltplatzkette. Ihr Chefprogrammierer war zu lange im Urlaub und hat viel über die zuvor sehr wichtigen Cloud Themen aus seinem Arbeitsumfeld vergessen. Können Sie ihm die folgenden Begriffe bitte jeweils kurz schriftlich erklären?</a:t>
            </a:r>
          </a:p>
          <a:p>
            <a:pPr defTabSz="762000" eaLnBrk="0" hangingPunct="0">
              <a:buNone/>
            </a:pPr>
            <a:r>
              <a:rPr lang="de-DE" sz="1200" dirty="0" smtClean="0"/>
              <a:t>DDOS, Schutzziele, </a:t>
            </a:r>
            <a:r>
              <a:rPr lang="de-DE" sz="1200" dirty="0" err="1" smtClean="0"/>
              <a:t>Honeypot</a:t>
            </a:r>
            <a:r>
              <a:rPr lang="de-DE" sz="1200" dirty="0" smtClean="0"/>
              <a:t>, ASLR, Zurechenbarkeit, Statische Redundanz, </a:t>
            </a:r>
          </a:p>
          <a:p>
            <a:pPr defTabSz="762000" eaLnBrk="0" hangingPunct="0">
              <a:buNone/>
            </a:pPr>
            <a:r>
              <a:rPr lang="de-DE" sz="1200" dirty="0" smtClean="0"/>
              <a:t>NOP Rutsche, Bootvirus, Cross Site Scripting, Verfügbarkeit </a:t>
            </a:r>
            <a:endParaRPr lang="en-US" sz="1200" dirty="0" smtClean="0"/>
          </a:p>
        </p:txBody>
      </p:sp>
      <p:sp>
        <p:nvSpPr>
          <p:cNvPr id="1033" name="Text Box 22"/>
          <p:cNvSpPr txBox="1">
            <a:spLocks noChangeArrowheads="1"/>
          </p:cNvSpPr>
          <p:nvPr/>
        </p:nvSpPr>
        <p:spPr bwMode="auto">
          <a:xfrm>
            <a:off x="404664" y="5073612"/>
            <a:ext cx="6096000" cy="3305520"/>
          </a:xfrm>
          <a:prstGeom prst="rect">
            <a:avLst/>
          </a:prstGeom>
          <a:noFill/>
          <a:ln w="25400" algn="ctr">
            <a:noFill/>
            <a:miter lim="800000"/>
            <a:headEnd/>
            <a:tailEnd/>
          </a:ln>
        </p:spPr>
        <p:txBody>
          <a:bodyPr>
            <a:spAutoFit/>
          </a:bodyPr>
          <a:lstStyle/>
          <a:p>
            <a:pPr marL="457200" indent="-457200" defTabSz="762000">
              <a:buFontTx/>
              <a:buAutoNum type="alphaUcParenR"/>
            </a:pPr>
            <a:r>
              <a:rPr lang="de-DE" sz="1200" dirty="0" smtClean="0"/>
              <a:t>Es ist von essentieller Wichtigkeit, dass die Einkäufe Ihrer Luxus-Campingkunden gekühlt werden können. Daher hat einer Ihre Zeltplätze Miet-Kühlschränke (Verfügbarkeit: 50%) und alternativ eine Eiswürfelmaschine (V: 40%). Beide Systeme werden vom selben </a:t>
            </a:r>
            <a:r>
              <a:rPr lang="de-DE" sz="1200" dirty="0" err="1" smtClean="0"/>
              <a:t>Stromanschluß</a:t>
            </a:r>
            <a:r>
              <a:rPr lang="de-DE" sz="1200" dirty="0" smtClean="0"/>
              <a:t> gespeist (V: 50%) und die Eiswürfelmaschine benötigt zusätzlich eine Wasserversorgung (V: 50%). Wie groß ist die Wahrscheinlichkeit, dass ein neu ankommender Luxus-Campingkunde eine Kühlmöglichkeit für seine Steaks findet, wenn er keine besonderen Ansprüche an die Art der Kühlung stellt? </a:t>
            </a:r>
          </a:p>
          <a:p>
            <a:pPr marL="457200" indent="-457200" defTabSz="762000">
              <a:buFontTx/>
              <a:buAutoNum type="alphaUcParenR"/>
            </a:pPr>
            <a:r>
              <a:rPr lang="de-DE" sz="1200" dirty="0" smtClean="0"/>
              <a:t>Wenn keine Kühlmöglichkeit mehr verfügbar ist, sind die Gäste unzufrieden und reisen ab (oder gar nicht an). Dies verursacht einen Verdienstausfall von 1000€/h. Es wird Ihnen als Betreiber ein mobiler Generator zur Absicherung der Stromversorgung angeboten, der eine Verfügbarkeit von 60% hat. Der Generator kostet umgerechnet 20€/h. Lohnt sich die Anschaffung bzw. der Einsatz </a:t>
            </a:r>
            <a:r>
              <a:rPr lang="de-DE" sz="1200" smtClean="0"/>
              <a:t>des </a:t>
            </a:r>
            <a:r>
              <a:rPr lang="de-DE" sz="1200" smtClean="0"/>
              <a:t>Generators?</a:t>
            </a:r>
            <a:endParaRPr lang="de-DE" sz="1200" dirty="0" smtClean="0"/>
          </a:p>
          <a:p>
            <a:pPr marL="457200" indent="-457200" defTabSz="762000">
              <a:buFontTx/>
              <a:buAutoNum type="alphaUcParenR"/>
            </a:pPr>
            <a:r>
              <a:rPr lang="de-DE" sz="1200" dirty="0" smtClean="0"/>
              <a:t>Als IT-Verantwortlicher des Luxus-Campingplatzes obliegt es Ihnen, die Schutzziele für die Camping-IT zur Kundendatenverwaltung festzulegen. Welche sind dies?</a:t>
            </a:r>
          </a:p>
        </p:txBody>
      </p:sp>
      <p:pic>
        <p:nvPicPr>
          <p:cNvPr id="12" name="Grafik 11" descr="root.png"/>
          <p:cNvPicPr>
            <a:picLocks noChangeAspect="1"/>
          </p:cNvPicPr>
          <p:nvPr/>
        </p:nvPicPr>
        <p:blipFill>
          <a:blip r:embed="rId2" cstate="print"/>
          <a:srcRect t="46216"/>
          <a:stretch>
            <a:fillRect/>
          </a:stretch>
        </p:blipFill>
        <p:spPr>
          <a:xfrm>
            <a:off x="214290" y="214282"/>
            <a:ext cx="1653654" cy="423575"/>
          </a:xfrm>
          <a:prstGeom prst="roundRect">
            <a:avLst>
              <a:gd name="adj" fmla="val 16667"/>
            </a:avLst>
          </a:prstGeom>
          <a:ln>
            <a:noFill/>
          </a:ln>
          <a:effectLst>
            <a:outerShdw blurRad="76200" dist="38100" dir="7800000" algn="tl" rotWithShape="0">
              <a:srgbClr val="000000">
                <a:alpha val="40000"/>
              </a:srgbClr>
            </a:outerShdw>
            <a:reflection blurRad="6350" stA="50000" endA="300" endPos="90000" dir="5400000" sy="-100000" algn="bl" rotWithShape="0"/>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357166" y="2733368"/>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FontTx/>
              <a:buNone/>
            </a:pPr>
            <a:r>
              <a:rPr lang="de-DE" sz="2000" dirty="0">
                <a:solidFill>
                  <a:schemeClr val="tx2"/>
                </a:solidFill>
              </a:rPr>
              <a:t>Aufgabe </a:t>
            </a:r>
            <a:r>
              <a:rPr lang="de-DE" sz="2000" dirty="0" smtClean="0">
                <a:solidFill>
                  <a:schemeClr val="tx2"/>
                </a:solidFill>
              </a:rPr>
              <a:t>3: Security</a:t>
            </a:r>
            <a:endParaRPr lang="de-DE" sz="2000" dirty="0">
              <a:solidFill>
                <a:schemeClr val="tx2"/>
              </a:solidFill>
            </a:endParaRPr>
          </a:p>
          <a:p>
            <a:pPr>
              <a:spcBef>
                <a:spcPct val="0"/>
              </a:spcBef>
              <a:buFontTx/>
              <a:buNone/>
            </a:pPr>
            <a:r>
              <a:rPr lang="de-DE" sz="1000">
                <a:solidFill>
                  <a:schemeClr val="tx2"/>
                </a:solidFill>
              </a:rPr>
              <a:t>A</a:t>
            </a:r>
            <a:r>
              <a:rPr lang="de-DE" sz="1000" smtClean="0">
                <a:solidFill>
                  <a:schemeClr val="tx2"/>
                </a:solidFill>
              </a:rPr>
              <a:t>)__/5 </a:t>
            </a:r>
            <a:r>
              <a:rPr lang="de-DE" sz="1000" dirty="0" smtClean="0">
                <a:solidFill>
                  <a:schemeClr val="tx2"/>
                </a:solidFill>
              </a:rPr>
              <a:t>B)__/6  C)__/9  D)__/9  E)__/</a:t>
            </a:r>
            <a:r>
              <a:rPr lang="de-DE" sz="1000" dirty="0">
                <a:solidFill>
                  <a:schemeClr val="tx2"/>
                </a:solidFill>
              </a:rPr>
              <a:t>7</a:t>
            </a:r>
            <a:r>
              <a:rPr lang="de-DE" sz="1000" dirty="0" smtClean="0">
                <a:solidFill>
                  <a:schemeClr val="tx2"/>
                </a:solidFill>
              </a:rPr>
              <a:t> F)__/5  G)__/6  H)__/8		__/55 </a:t>
            </a:r>
            <a:r>
              <a:rPr lang="de-DE" sz="1000" dirty="0">
                <a:solidFill>
                  <a:schemeClr val="tx2"/>
                </a:solidFill>
              </a:rPr>
              <a:t>Punkte</a:t>
            </a:r>
          </a:p>
        </p:txBody>
      </p:sp>
      <p:sp>
        <p:nvSpPr>
          <p:cNvPr id="5" name="Text Box 22"/>
          <p:cNvSpPr txBox="1">
            <a:spLocks noChangeArrowheads="1"/>
          </p:cNvSpPr>
          <p:nvPr/>
        </p:nvSpPr>
        <p:spPr bwMode="auto">
          <a:xfrm>
            <a:off x="332656" y="3492918"/>
            <a:ext cx="6096000" cy="4930581"/>
          </a:xfrm>
          <a:prstGeom prst="rect">
            <a:avLst/>
          </a:prstGeom>
          <a:noFill/>
          <a:ln w="25400" algn="ctr">
            <a:noFill/>
            <a:miter lim="800000"/>
            <a:headEnd/>
            <a:tailEnd/>
          </a:ln>
        </p:spPr>
        <p:txBody>
          <a:bodyPr>
            <a:spAutoFit/>
          </a:bodyPr>
          <a:lstStyle/>
          <a:p>
            <a:pPr marL="457200" indent="-457200" defTabSz="762000">
              <a:buFontTx/>
              <a:buAutoNum type="alphaUcParenR"/>
            </a:pPr>
            <a:r>
              <a:rPr lang="de-DE" sz="1200" dirty="0" smtClean="0"/>
              <a:t>Der Luxus-Campingplatz ist immer wieder Ziel von Cyberangriffen. Welche Motivationen für Angreifer, Attacken auf dieses Ziel durchzuführen können Sie sich vorstellen?</a:t>
            </a:r>
          </a:p>
          <a:p>
            <a:pPr marL="457200" indent="-457200" defTabSz="762000">
              <a:buFontTx/>
              <a:buAutoNum type="alphaUcParenR"/>
            </a:pPr>
            <a:r>
              <a:rPr lang="de-DE" sz="1200" dirty="0" smtClean="0"/>
              <a:t>In der Buchungssoftware an der Campingplatzrezeption ist ein </a:t>
            </a:r>
            <a:r>
              <a:rPr lang="de-DE" sz="1200" dirty="0" err="1" smtClean="0"/>
              <a:t>Backdoor</a:t>
            </a:r>
            <a:r>
              <a:rPr lang="de-DE" sz="1200" dirty="0" smtClean="0"/>
              <a:t>, das stets die privaten Daten und Abrechnungsdaten der Gäste an einen Angreifer leitet. Sie haben das </a:t>
            </a:r>
            <a:r>
              <a:rPr lang="de-DE" sz="1200" dirty="0" err="1" smtClean="0"/>
              <a:t>Backdoor</a:t>
            </a:r>
            <a:r>
              <a:rPr lang="de-DE" sz="1200" dirty="0" smtClean="0"/>
              <a:t> untersucht und verstanden. Bitte formulieren Sie in Pseudocode wie das </a:t>
            </a:r>
            <a:r>
              <a:rPr lang="de-DE" sz="1200" dirty="0" err="1" smtClean="0"/>
              <a:t>Backdoor</a:t>
            </a:r>
            <a:r>
              <a:rPr lang="de-DE" sz="1200" dirty="0" smtClean="0"/>
              <a:t> gemacht ist, um es anderen besser erklären zu können.</a:t>
            </a:r>
          </a:p>
          <a:p>
            <a:pPr marL="457200" indent="-457200" defTabSz="762000">
              <a:buFontTx/>
              <a:buAutoNum type="alphaUcParenR"/>
            </a:pPr>
            <a:r>
              <a:rPr lang="de-DE" sz="1200" dirty="0" smtClean="0"/>
              <a:t>Das </a:t>
            </a:r>
            <a:r>
              <a:rPr lang="de-DE" sz="1200" dirty="0" err="1" smtClean="0"/>
              <a:t>Backdoor</a:t>
            </a:r>
            <a:r>
              <a:rPr lang="de-DE" sz="1200" dirty="0" smtClean="0"/>
              <a:t> wurde über einen Link-Virus verbreitet. Nach einiger Zeit der Analyse entdecken und </a:t>
            </a:r>
            <a:r>
              <a:rPr lang="de-DE" sz="1200" dirty="0" err="1" smtClean="0"/>
              <a:t>reengineeren</a:t>
            </a:r>
            <a:r>
              <a:rPr lang="de-DE" sz="1200" dirty="0" smtClean="0"/>
              <a:t> Sie auch diesen erfolgreich. Zur besseren Dokumentation des Vorfalls beschreiben Sie bitte auch ihn in Pseudocode.</a:t>
            </a:r>
          </a:p>
          <a:p>
            <a:pPr marL="457200" indent="-457200" defTabSz="762000">
              <a:buFontTx/>
              <a:buAutoNum type="alphaUcParenR"/>
            </a:pPr>
            <a:r>
              <a:rPr lang="de-DE" sz="1200" dirty="0" smtClean="0"/>
              <a:t>Andere Attacken auf die Campingplatz-Infrastruktur verwenden immer wieder </a:t>
            </a:r>
            <a:r>
              <a:rPr lang="de-DE" sz="1200" dirty="0" err="1" smtClean="0"/>
              <a:t>Buffer</a:t>
            </a:r>
            <a:r>
              <a:rPr lang="de-DE" sz="1200" dirty="0" smtClean="0"/>
              <a:t> Overflows in der Abrechnungssoftware. Nennen und erklären Sie kurz möglichst viele Mechanismen, diese zu vermeiden.</a:t>
            </a:r>
          </a:p>
          <a:p>
            <a:pPr marL="457200" indent="-457200" defTabSz="762000">
              <a:buFontTx/>
              <a:buAutoNum type="alphaUcParenR"/>
            </a:pPr>
            <a:r>
              <a:rPr lang="de-DE" sz="1200" dirty="0" smtClean="0"/>
              <a:t>Es kann vorkommen, dass Gäste gegenseitig ihre Übertragungen belauschen bzw. verändern. Hierbei verwenden sie ARP-Spoofing als Man in </a:t>
            </a:r>
            <a:r>
              <a:rPr lang="de-DE" sz="1200" dirty="0" err="1" smtClean="0"/>
              <a:t>the</a:t>
            </a:r>
            <a:r>
              <a:rPr lang="de-DE" sz="1200" dirty="0" smtClean="0"/>
              <a:t> </a:t>
            </a:r>
            <a:r>
              <a:rPr lang="de-DE" sz="1200" dirty="0" err="1" smtClean="0"/>
              <a:t>Middle</a:t>
            </a:r>
            <a:r>
              <a:rPr lang="de-DE" sz="1200" dirty="0" smtClean="0"/>
              <a:t> Attacke. Beschreiben Sie die Reihenfolge der Schritte die notwendig ist, um eine derartige Attacke durchzuführen.</a:t>
            </a:r>
          </a:p>
          <a:p>
            <a:pPr marL="457200" indent="-457200" defTabSz="762000">
              <a:buFontTx/>
              <a:buAutoNum type="alphaUcParenR"/>
            </a:pPr>
            <a:r>
              <a:rPr lang="de-DE" sz="1200" dirty="0" smtClean="0"/>
              <a:t>Bei der Malware Untersuchung fallen Ihnen immer wieder Viren und Bots auf. Welche Eigenschaften unterscheiden diese beiden Malware-Typen?</a:t>
            </a:r>
          </a:p>
          <a:p>
            <a:pPr marL="457200" indent="-457200" defTabSz="762000">
              <a:buFontTx/>
              <a:buAutoNum type="alphaUcParenR"/>
            </a:pPr>
            <a:r>
              <a:rPr lang="de-DE" sz="1200" dirty="0" smtClean="0"/>
              <a:t>Was zeichnet einen einen </a:t>
            </a:r>
            <a:r>
              <a:rPr lang="de-DE" sz="1200" dirty="0" err="1" smtClean="0"/>
              <a:t>Stateful</a:t>
            </a:r>
            <a:r>
              <a:rPr lang="de-DE" sz="1200" dirty="0" smtClean="0"/>
              <a:t> </a:t>
            </a:r>
            <a:r>
              <a:rPr lang="de-DE" sz="1200" dirty="0" err="1" smtClean="0"/>
              <a:t>Inspection</a:t>
            </a:r>
            <a:r>
              <a:rPr lang="de-DE" sz="1200" dirty="0" smtClean="0"/>
              <a:t> Paket-Filter aus? </a:t>
            </a:r>
          </a:p>
          <a:p>
            <a:pPr marL="457200" indent="-457200" defTabSz="762000">
              <a:buFontTx/>
              <a:buAutoNum type="alphaUcParenR"/>
            </a:pPr>
            <a:r>
              <a:rPr lang="de-DE" sz="1200" dirty="0" smtClean="0"/>
              <a:t>Laut OWASP Liste sind XSS und SQL </a:t>
            </a:r>
            <a:r>
              <a:rPr lang="de-DE" sz="1200" dirty="0" err="1" smtClean="0"/>
              <a:t>Injection</a:t>
            </a:r>
            <a:r>
              <a:rPr lang="de-DE" sz="1200" dirty="0" smtClean="0"/>
              <a:t> sehr wichtige </a:t>
            </a:r>
            <a:r>
              <a:rPr lang="de-DE" sz="1200" dirty="0" err="1" smtClean="0"/>
              <a:t>Vulnerabitlity</a:t>
            </a:r>
            <a:r>
              <a:rPr lang="de-DE" sz="1200" dirty="0" smtClean="0"/>
              <a:t>-Typen. Auf was achten Sie beim Code Review Ihrer Campingplatz-Buchungs-Websoftware genau, wenn Sie beide Arten von Sicherheitslücken möglichst vermeiden möchten?</a:t>
            </a:r>
          </a:p>
        </p:txBody>
      </p:sp>
      <p:sp>
        <p:nvSpPr>
          <p:cNvPr id="6" name="Text Box 22"/>
          <p:cNvSpPr txBox="1">
            <a:spLocks noChangeArrowheads="1"/>
          </p:cNvSpPr>
          <p:nvPr/>
        </p:nvSpPr>
        <p:spPr bwMode="auto">
          <a:xfrm>
            <a:off x="332656" y="323528"/>
            <a:ext cx="6096000" cy="1421928"/>
          </a:xfrm>
          <a:prstGeom prst="rect">
            <a:avLst/>
          </a:prstGeom>
          <a:noFill/>
          <a:ln w="25400" algn="ctr">
            <a:noFill/>
            <a:miter lim="800000"/>
            <a:headEnd/>
            <a:tailEnd/>
          </a:ln>
        </p:spPr>
        <p:txBody>
          <a:bodyPr>
            <a:spAutoFit/>
          </a:bodyPr>
          <a:lstStyle/>
          <a:p>
            <a:pPr marL="457200" indent="-457200" defTabSz="762000">
              <a:buFont typeface="Wingdings" panose="05000000000000000000" pitchFamily="2" charset="2"/>
              <a:buAutoNum type="alphaUcParenR" startAt="4"/>
            </a:pPr>
            <a:r>
              <a:rPr lang="de-DE" sz="1200" dirty="0"/>
              <a:t>Um die Schutzziele zu erreichen helfen unterschiedliche Kategorien von Methoden. Welche Kategorien kommen bei den in Aufgabenteil C definierten Schutzzielen zur Anwendung?</a:t>
            </a:r>
          </a:p>
          <a:p>
            <a:pPr marL="457200" indent="-457200" defTabSz="762000">
              <a:buFontTx/>
              <a:buAutoNum type="alphaUcParenR" startAt="4"/>
            </a:pPr>
            <a:r>
              <a:rPr lang="de-DE" sz="1200" dirty="0"/>
              <a:t>Die Toiletten am Campingplatz haben eine Zugangsschranke zur Sicherstellung, dass nur Bewohner des Platzes die sanitären Anlagen nutzen. Kommt es bei Dieser Zugangsschranke eher auf Zuverlässigkeit oder auf Verfügbarkeit an, bitte begründen  Sie Ihre Antwort!</a:t>
            </a:r>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an_2">
  <a:themeElements>
    <a:clrScheme name="a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n_2">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alpha val="50000"/>
          </a:srgbClr>
        </a:solidFill>
        <a:ln w="25400" cap="flat" cmpd="sng" algn="ctr">
          <a:solidFill>
            <a:srgbClr val="80008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0C0C0">
            <a:alpha val="50000"/>
          </a:srgbClr>
        </a:solidFill>
        <a:ln w="25400" cap="flat" cmpd="sng" algn="ctr">
          <a:solidFill>
            <a:srgbClr val="80008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a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n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n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n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n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n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n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n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n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n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n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n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618</Words>
  <Application>Microsoft Office PowerPoint</Application>
  <PresentationFormat>Bildschirmpräsentation (4:3)</PresentationFormat>
  <Paragraphs>25</Paragraphs>
  <Slides>2</Slides>
  <Notes>0</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an_2</vt:lpstr>
      <vt:lpstr>Network Security  Klausur an der Hochschule Karlsruhe - Technik und Wirtschaft Sommersemester 2014, Dienstag, 01.07.2014, 11:00 Uhr</vt:lpstr>
      <vt:lpstr>PowerPoint-Präsentation</vt:lpstr>
    </vt:vector>
  </TitlesOfParts>
  <Company>HiLAN GmbH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Network Security</dc:title>
  <dc:creator>Georg Magschok</dc:creator>
  <cp:lastModifiedBy>gio</cp:lastModifiedBy>
  <cp:revision>580</cp:revision>
  <cp:lastPrinted>1999-04-01T10:27:55Z</cp:lastPrinted>
  <dcterms:created xsi:type="dcterms:W3CDTF">1999-06-08T13:15:35Z</dcterms:created>
  <dcterms:modified xsi:type="dcterms:W3CDTF">2014-07-01T04:55:09Z</dcterms:modified>
</cp:coreProperties>
</file>